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301" r:id="rId35"/>
    <p:sldId id="302" r:id="rId36"/>
    <p:sldId id="303" r:id="rId37"/>
    <p:sldId id="293" r:id="rId38"/>
    <p:sldId id="300" r:id="rId39"/>
    <p:sldId id="299" r:id="rId40"/>
    <p:sldId id="298" r:id="rId41"/>
    <p:sldId id="297" r:id="rId42"/>
    <p:sldId id="296" r:id="rId43"/>
    <p:sldId id="295" r:id="rId44"/>
    <p:sldId id="304" r:id="rId45"/>
    <p:sldId id="294" r:id="rId46"/>
    <p:sldId id="292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19" r:id="rId6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D47E-E0AE-4AB5-B037-496B70B09E99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4B91-5CF0-4B02-BE99-14B34DF78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D47E-E0AE-4AB5-B037-496B70B09E99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4B91-5CF0-4B02-BE99-14B34DF78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D47E-E0AE-4AB5-B037-496B70B09E99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4B91-5CF0-4B02-BE99-14B34DF78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D47E-E0AE-4AB5-B037-496B70B09E99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4B91-5CF0-4B02-BE99-14B34DF78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D47E-E0AE-4AB5-B037-496B70B09E99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4B91-5CF0-4B02-BE99-14B34DF78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D47E-E0AE-4AB5-B037-496B70B09E99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4B91-5CF0-4B02-BE99-14B34DF78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D47E-E0AE-4AB5-B037-496B70B09E99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4B91-5CF0-4B02-BE99-14B34DF78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D47E-E0AE-4AB5-B037-496B70B09E99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4B91-5CF0-4B02-BE99-14B34DF78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D47E-E0AE-4AB5-B037-496B70B09E99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4B91-5CF0-4B02-BE99-14B34DF78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D47E-E0AE-4AB5-B037-496B70B09E99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4B91-5CF0-4B02-BE99-14B34DF78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D47E-E0AE-4AB5-B037-496B70B09E99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4B91-5CF0-4B02-BE99-14B34DF78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2D47E-E0AE-4AB5-B037-496B70B09E99}" type="datetimeFigureOut">
              <a:rPr lang="ru-RU" smtClean="0"/>
              <a:pPr/>
              <a:t>21.12.2018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24B91-5CF0-4B02-BE99-14B34DF78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jpeg"/><Relationship Id="rId5" Type="http://schemas.openxmlformats.org/officeDocument/2006/relationships/image" Target="../media/image10.w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.jpeg"/><Relationship Id="rId5" Type="http://schemas.openxmlformats.org/officeDocument/2006/relationships/image" Target="../media/image11.w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slide" Target="slide3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oleObject" Target="../embeddings/oleObject10.bin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.bin"/><Relationship Id="rId5" Type="http://schemas.openxmlformats.org/officeDocument/2006/relationships/slide" Target="slide3.xml"/><Relationship Id="rId4" Type="http://schemas.openxmlformats.org/officeDocument/2006/relationships/image" Target="../media/image17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slide" Target="slide3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6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slide" Target="slide3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3.wmf"/><Relationship Id="rId10" Type="http://schemas.openxmlformats.org/officeDocument/2006/relationships/image" Target="../media/image6.jpeg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5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.jpeg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8.bin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slide" Target="slide11.xml"/><Relationship Id="rId18" Type="http://schemas.openxmlformats.org/officeDocument/2006/relationships/slide" Target="slide16.xml"/><Relationship Id="rId26" Type="http://schemas.openxmlformats.org/officeDocument/2006/relationships/slide" Target="slide24.xml"/><Relationship Id="rId39" Type="http://schemas.openxmlformats.org/officeDocument/2006/relationships/slide" Target="slide38.xml"/><Relationship Id="rId21" Type="http://schemas.openxmlformats.org/officeDocument/2006/relationships/slide" Target="slide19.xml"/><Relationship Id="rId34" Type="http://schemas.openxmlformats.org/officeDocument/2006/relationships/slide" Target="slide33.xml"/><Relationship Id="rId42" Type="http://schemas.openxmlformats.org/officeDocument/2006/relationships/slide" Target="slide41.xml"/><Relationship Id="rId47" Type="http://schemas.openxmlformats.org/officeDocument/2006/relationships/slide" Target="slide46.xml"/><Relationship Id="rId50" Type="http://schemas.openxmlformats.org/officeDocument/2006/relationships/slide" Target="slide49.xml"/><Relationship Id="rId55" Type="http://schemas.openxmlformats.org/officeDocument/2006/relationships/slide" Target="slide53.xml"/><Relationship Id="rId63" Type="http://schemas.openxmlformats.org/officeDocument/2006/relationships/slide" Target="slide61.xml"/><Relationship Id="rId7" Type="http://schemas.openxmlformats.org/officeDocument/2006/relationships/slide" Target="slide7.xml"/><Relationship Id="rId2" Type="http://schemas.openxmlformats.org/officeDocument/2006/relationships/audio" Target="../media/audio1.wav"/><Relationship Id="rId16" Type="http://schemas.openxmlformats.org/officeDocument/2006/relationships/slide" Target="slide14.xml"/><Relationship Id="rId20" Type="http://schemas.openxmlformats.org/officeDocument/2006/relationships/slide" Target="slide18.xml"/><Relationship Id="rId29" Type="http://schemas.openxmlformats.org/officeDocument/2006/relationships/slide" Target="slide27.xml"/><Relationship Id="rId41" Type="http://schemas.openxmlformats.org/officeDocument/2006/relationships/slide" Target="slide40.xml"/><Relationship Id="rId54" Type="http://schemas.openxmlformats.org/officeDocument/2006/relationships/slide" Target="slide52.xml"/><Relationship Id="rId62" Type="http://schemas.openxmlformats.org/officeDocument/2006/relationships/slide" Target="slide6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0.xml"/><Relationship Id="rId24" Type="http://schemas.openxmlformats.org/officeDocument/2006/relationships/slide" Target="slide22.xml"/><Relationship Id="rId32" Type="http://schemas.openxmlformats.org/officeDocument/2006/relationships/slide" Target="slide31.xml"/><Relationship Id="rId37" Type="http://schemas.openxmlformats.org/officeDocument/2006/relationships/slide" Target="slide36.xml"/><Relationship Id="rId40" Type="http://schemas.openxmlformats.org/officeDocument/2006/relationships/slide" Target="slide39.xml"/><Relationship Id="rId45" Type="http://schemas.openxmlformats.org/officeDocument/2006/relationships/slide" Target="slide44.xml"/><Relationship Id="rId53" Type="http://schemas.openxmlformats.org/officeDocument/2006/relationships/slide" Target="slide51.xml"/><Relationship Id="rId58" Type="http://schemas.openxmlformats.org/officeDocument/2006/relationships/slide" Target="slide56.xml"/><Relationship Id="rId5" Type="http://schemas.openxmlformats.org/officeDocument/2006/relationships/slide" Target="slide4.xml"/><Relationship Id="rId15" Type="http://schemas.openxmlformats.org/officeDocument/2006/relationships/slide" Target="slide13.xml"/><Relationship Id="rId23" Type="http://schemas.openxmlformats.org/officeDocument/2006/relationships/slide" Target="slide21.xml"/><Relationship Id="rId28" Type="http://schemas.openxmlformats.org/officeDocument/2006/relationships/slide" Target="slide26.xml"/><Relationship Id="rId36" Type="http://schemas.openxmlformats.org/officeDocument/2006/relationships/slide" Target="slide35.xml"/><Relationship Id="rId49" Type="http://schemas.openxmlformats.org/officeDocument/2006/relationships/slide" Target="slide48.xml"/><Relationship Id="rId57" Type="http://schemas.openxmlformats.org/officeDocument/2006/relationships/slide" Target="slide55.xml"/><Relationship Id="rId61" Type="http://schemas.openxmlformats.org/officeDocument/2006/relationships/slide" Target="slide59.xml"/><Relationship Id="rId10" Type="http://schemas.openxmlformats.org/officeDocument/2006/relationships/slide" Target="slide9.xml"/><Relationship Id="rId19" Type="http://schemas.openxmlformats.org/officeDocument/2006/relationships/slide" Target="slide17.xml"/><Relationship Id="rId31" Type="http://schemas.openxmlformats.org/officeDocument/2006/relationships/slide" Target="slide29.xml"/><Relationship Id="rId44" Type="http://schemas.openxmlformats.org/officeDocument/2006/relationships/slide" Target="slide43.xml"/><Relationship Id="rId52" Type="http://schemas.openxmlformats.org/officeDocument/2006/relationships/slide" Target="slide50.xml"/><Relationship Id="rId60" Type="http://schemas.openxmlformats.org/officeDocument/2006/relationships/slide" Target="slide58.xml"/><Relationship Id="rId4" Type="http://schemas.openxmlformats.org/officeDocument/2006/relationships/slide" Target="slide5.xml"/><Relationship Id="rId9" Type="http://schemas.openxmlformats.org/officeDocument/2006/relationships/slide" Target="slide8.xml"/><Relationship Id="rId14" Type="http://schemas.openxmlformats.org/officeDocument/2006/relationships/slide" Target="slide12.xml"/><Relationship Id="rId22" Type="http://schemas.openxmlformats.org/officeDocument/2006/relationships/slide" Target="slide20.xml"/><Relationship Id="rId27" Type="http://schemas.openxmlformats.org/officeDocument/2006/relationships/slide" Target="slide25.xml"/><Relationship Id="rId30" Type="http://schemas.openxmlformats.org/officeDocument/2006/relationships/slide" Target="slide28.xml"/><Relationship Id="rId35" Type="http://schemas.openxmlformats.org/officeDocument/2006/relationships/slide" Target="slide34.xml"/><Relationship Id="rId43" Type="http://schemas.openxmlformats.org/officeDocument/2006/relationships/slide" Target="slide42.xml"/><Relationship Id="rId48" Type="http://schemas.openxmlformats.org/officeDocument/2006/relationships/slide" Target="slide47.xml"/><Relationship Id="rId56" Type="http://schemas.openxmlformats.org/officeDocument/2006/relationships/slide" Target="slide54.xml"/><Relationship Id="rId8" Type="http://schemas.openxmlformats.org/officeDocument/2006/relationships/image" Target="../media/image2.gif"/><Relationship Id="rId51" Type="http://schemas.openxmlformats.org/officeDocument/2006/relationships/slide" Target="slide30.xml"/><Relationship Id="rId3" Type="http://schemas.openxmlformats.org/officeDocument/2006/relationships/image" Target="../media/image1.gif"/><Relationship Id="rId12" Type="http://schemas.openxmlformats.org/officeDocument/2006/relationships/image" Target="../media/image3.gif"/><Relationship Id="rId17" Type="http://schemas.openxmlformats.org/officeDocument/2006/relationships/slide" Target="slide15.xml"/><Relationship Id="rId25" Type="http://schemas.openxmlformats.org/officeDocument/2006/relationships/slide" Target="slide23.xml"/><Relationship Id="rId33" Type="http://schemas.openxmlformats.org/officeDocument/2006/relationships/slide" Target="slide32.xml"/><Relationship Id="rId38" Type="http://schemas.openxmlformats.org/officeDocument/2006/relationships/slide" Target="slide37.xml"/><Relationship Id="rId46" Type="http://schemas.openxmlformats.org/officeDocument/2006/relationships/slide" Target="slide45.xml"/><Relationship Id="rId59" Type="http://schemas.openxmlformats.org/officeDocument/2006/relationships/slide" Target="slide5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.jpeg"/><Relationship Id="rId5" Type="http://schemas.openxmlformats.org/officeDocument/2006/relationships/slide" Target="slide3.xml"/><Relationship Id="rId4" Type="http://schemas.openxmlformats.org/officeDocument/2006/relationships/image" Target="../media/image27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oleObject" Target="../embeddings/oleObject20.bin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1.bin"/><Relationship Id="rId5" Type="http://schemas.openxmlformats.org/officeDocument/2006/relationships/slide" Target="slide3.xml"/><Relationship Id="rId4" Type="http://schemas.openxmlformats.org/officeDocument/2006/relationships/image" Target="../media/image29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.jpeg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2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slide" Target="slide3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slide" Target="slide3.xml"/><Relationship Id="rId4" Type="http://schemas.openxmlformats.org/officeDocument/2006/relationships/image" Target="../media/image4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.jpeg"/><Relationship Id="rId5" Type="http://schemas.openxmlformats.org/officeDocument/2006/relationships/image" Target="../media/image34.wmf"/><Relationship Id="rId4" Type="http://schemas.openxmlformats.org/officeDocument/2006/relationships/oleObject" Target="../embeddings/oleObject25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jpeg"/><Relationship Id="rId5" Type="http://schemas.openxmlformats.org/officeDocument/2006/relationships/image" Target="../media/image36.gif"/><Relationship Id="rId4" Type="http://schemas.openxmlformats.org/officeDocument/2006/relationships/image" Target="../media/image35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26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slide" Target="slide3.xml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28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.jpeg"/><Relationship Id="rId5" Type="http://schemas.openxmlformats.org/officeDocument/2006/relationships/image" Target="../media/image42.wmf"/><Relationship Id="rId4" Type="http://schemas.openxmlformats.org/officeDocument/2006/relationships/oleObject" Target="../embeddings/oleObject30.bin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slide" Target="slide3.xml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43.wmf"/><Relationship Id="rId10" Type="http://schemas.openxmlformats.org/officeDocument/2006/relationships/image" Target="../media/image6.jpeg"/><Relationship Id="rId4" Type="http://schemas.openxmlformats.org/officeDocument/2006/relationships/oleObject" Target="../embeddings/oleObject31.bin"/><Relationship Id="rId9" Type="http://schemas.openxmlformats.org/officeDocument/2006/relationships/image" Target="../media/image45.wmf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6.jpeg"/><Relationship Id="rId5" Type="http://schemas.openxmlformats.org/officeDocument/2006/relationships/image" Target="../media/image46.wmf"/><Relationship Id="rId4" Type="http://schemas.openxmlformats.org/officeDocument/2006/relationships/oleObject" Target="../embeddings/oleObject34.bin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6.jpeg"/><Relationship Id="rId5" Type="http://schemas.openxmlformats.org/officeDocument/2006/relationships/image" Target="../media/image47.wmf"/><Relationship Id="rId4" Type="http://schemas.openxmlformats.org/officeDocument/2006/relationships/oleObject" Target="../embeddings/oleObject35.bin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jpeg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jpeg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jpeg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43042" y="500042"/>
            <a:ext cx="6357982" cy="307183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МОРСКОЙ БОЙ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8 класс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299" y="500042"/>
            <a:ext cx="906870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КАКИЕ СЛАГАЕМЫЕ НАЗЫВАЮТСЯ ПОДОБНЫМИ?</a:t>
            </a:r>
          </a:p>
          <a:p>
            <a:endParaRPr lang="ru-RU" sz="3200" b="1" i="1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>
            <a:hlinkClick r:id="rId3" action="ppaction://hlinksldjump" highlightClick="1"/>
          </p:cNvPr>
          <p:cNvSpPr/>
          <p:nvPr/>
        </p:nvSpPr>
        <p:spPr>
          <a:xfrm>
            <a:off x="4000496" y="5857892"/>
            <a:ext cx="571504" cy="54235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5000636"/>
            <a:ext cx="9252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К1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214678" y="1857364"/>
          <a:ext cx="2286016" cy="2789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Формула" r:id="rId4" imgW="863280" imgH="1054080" progId="Equation.3">
                  <p:embed/>
                </p:oleObj>
              </mc:Choice>
              <mc:Fallback>
                <p:oleObj name="Формула" r:id="rId4" imgW="863280" imgH="10540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78" y="1857364"/>
                        <a:ext cx="2286016" cy="27893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 rot="20267552">
            <a:off x="1129335" y="2482342"/>
            <a:ext cx="12202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2ав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572104">
            <a:off x="6423993" y="1547454"/>
            <a:ext cx="15103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2авс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86182" y="4714884"/>
            <a:ext cx="8691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ав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pic>
        <p:nvPicPr>
          <p:cNvPr id="10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5929322" y="3714752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14348" y="214290"/>
            <a:ext cx="80023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/>
              <a:t>Чему равна сумма односторонних углов?</a:t>
            </a:r>
            <a:endParaRPr lang="ru-RU" sz="3200" b="1" i="1" dirty="0"/>
          </a:p>
        </p:txBody>
      </p:sp>
      <p:sp>
        <p:nvSpPr>
          <p:cNvPr id="8" name="Прямоугольник с двумя скругленными противолежащими углами 7">
            <a:hlinkClick r:id="rId3" action="ppaction://hlinksldjump" highlightClick="1"/>
          </p:cNvPr>
          <p:cNvSpPr/>
          <p:nvPr/>
        </p:nvSpPr>
        <p:spPr>
          <a:xfrm>
            <a:off x="4357686" y="5786454"/>
            <a:ext cx="571504" cy="54235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ирог 8"/>
          <p:cNvSpPr/>
          <p:nvPr/>
        </p:nvSpPr>
        <p:spPr>
          <a:xfrm rot="12454032">
            <a:off x="3731548" y="1874169"/>
            <a:ext cx="914400" cy="914400"/>
          </a:xfrm>
          <a:prstGeom prst="pie">
            <a:avLst>
              <a:gd name="adj1" fmla="val 9675421"/>
              <a:gd name="adj2" fmla="val 173596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4714884"/>
            <a:ext cx="9204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Б2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6786578" y="2571744"/>
          <a:ext cx="1177914" cy="855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0" name="Формула" r:id="rId4" imgW="304560" imgH="203040" progId="Equation.3">
                  <p:embed/>
                </p:oleObj>
              </mc:Choice>
              <mc:Fallback>
                <p:oleObj name="Формула" r:id="rId4" imgW="304560" imgH="2030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6578" y="2571744"/>
                        <a:ext cx="1177914" cy="8550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>
            <a:off x="1071538" y="2357430"/>
            <a:ext cx="500066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57224" y="4143380"/>
            <a:ext cx="500066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1643042" y="1500174"/>
            <a:ext cx="3429024" cy="31432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Пирог 22"/>
          <p:cNvSpPr/>
          <p:nvPr/>
        </p:nvSpPr>
        <p:spPr>
          <a:xfrm rot="7676771">
            <a:off x="1578542" y="3617553"/>
            <a:ext cx="1347387" cy="1037903"/>
          </a:xfrm>
          <a:prstGeom prst="pie">
            <a:avLst>
              <a:gd name="adj1" fmla="val 11354653"/>
              <a:gd name="adj2" fmla="val 138775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1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6215074" y="4143380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571480"/>
            <a:ext cx="6308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ЧЕМУ РАВНА СУММА УГЛОВ ТРЕУГОЛЬНИКА ?</a:t>
            </a:r>
            <a:endParaRPr lang="ru-RU" sz="2400" b="1" i="1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>
            <a:hlinkClick r:id="rId2" action="ppaction://hlinksldjump" highlightClick="1"/>
          </p:cNvPr>
          <p:cNvSpPr/>
          <p:nvPr/>
        </p:nvSpPr>
        <p:spPr>
          <a:xfrm>
            <a:off x="4500562" y="5786454"/>
            <a:ext cx="500066" cy="54235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4857760"/>
            <a:ext cx="8354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Г2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00430" y="2357430"/>
            <a:ext cx="24171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180 ГРАДУСОВ</a:t>
            </a:r>
            <a:endParaRPr lang="ru-RU" sz="2800" b="1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571472" y="1643050"/>
            <a:ext cx="2143140" cy="1500198"/>
          </a:xfrm>
          <a:prstGeom prst="triangl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3643306" y="4000504"/>
            <a:ext cx="2143140" cy="1500198"/>
          </a:xfrm>
          <a:prstGeom prst="triangle">
            <a:avLst>
              <a:gd name="adj" fmla="val 20134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3630785">
            <a:off x="6323895" y="1123366"/>
            <a:ext cx="2143140" cy="1500198"/>
          </a:xfrm>
          <a:prstGeom prst="triangle">
            <a:avLst>
              <a:gd name="adj" fmla="val 8133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215074" y="3929066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142976" y="285728"/>
            <a:ext cx="681988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/>
              <a:t>ПРЕСЕКАЮТСЯ ЛИ ДАННЫЕ ПРЯМЫЕ </a:t>
            </a:r>
          </a:p>
          <a:p>
            <a:pPr algn="ctr"/>
            <a:r>
              <a:rPr lang="ru-RU" sz="3200" b="1" i="1" dirty="0" smtClean="0"/>
              <a:t>У=2Х+3 И У=2Х-1?</a:t>
            </a:r>
          </a:p>
        </p:txBody>
      </p:sp>
      <p:sp>
        <p:nvSpPr>
          <p:cNvPr id="26" name="Прямоугольник с двумя скругленными противолежащими углами 25">
            <a:hlinkClick r:id="rId2" action="ppaction://hlinksldjump" highlightClick="1"/>
          </p:cNvPr>
          <p:cNvSpPr/>
          <p:nvPr/>
        </p:nvSpPr>
        <p:spPr>
          <a:xfrm>
            <a:off x="4357686" y="5643578"/>
            <a:ext cx="571504" cy="54235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28596" y="5429264"/>
            <a:ext cx="8739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Е2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00496" y="2571744"/>
            <a:ext cx="4087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НЕТ, ОНИ ПАРАЛЛЕЛЬНЫ</a:t>
            </a:r>
            <a:endParaRPr lang="ru-RU" sz="2800" b="1" dirty="0"/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928662" y="1857364"/>
          <a:ext cx="2119305" cy="21431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3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38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38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38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86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30" name="Прямая со стрелкой 29"/>
          <p:cNvCxnSpPr/>
          <p:nvPr/>
        </p:nvCxnSpPr>
        <p:spPr>
          <a:xfrm>
            <a:off x="857224" y="3143248"/>
            <a:ext cx="235745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 flipH="1" flipV="1">
            <a:off x="428596" y="2857496"/>
            <a:ext cx="271464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857224" y="3143248"/>
            <a:ext cx="21451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0       1               </a:t>
            </a:r>
            <a:r>
              <a:rPr lang="ru-RU" sz="2400" dirty="0" err="1" smtClean="0"/>
              <a:t>х</a:t>
            </a:r>
            <a:endParaRPr lang="ru-RU" sz="24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1428728" y="1357298"/>
            <a:ext cx="324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у</a:t>
            </a:r>
            <a:endParaRPr lang="ru-RU" sz="2400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rot="5400000">
            <a:off x="357158" y="1857364"/>
            <a:ext cx="2214578" cy="121444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857224" y="2643182"/>
            <a:ext cx="2214578" cy="121444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1285852" y="1142984"/>
            <a:ext cx="11416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/>
              <a:t>У=2Х+3</a:t>
            </a:r>
            <a:endParaRPr lang="ru-RU" sz="24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2500298" y="1714488"/>
            <a:ext cx="10823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/>
              <a:t>У=2Х-1</a:t>
            </a:r>
            <a:endParaRPr lang="ru-RU" sz="2400" dirty="0"/>
          </a:p>
        </p:txBody>
      </p:sp>
      <p:pic>
        <p:nvPicPr>
          <p:cNvPr id="15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215074" y="3929066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46" grpId="0"/>
      <p:bldP spid="4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скругленными противолежащими углами 2">
            <a:hlinkClick r:id="rId2" action="ppaction://hlinksldjump" highlightClick="1"/>
          </p:cNvPr>
          <p:cNvSpPr/>
          <p:nvPr/>
        </p:nvSpPr>
        <p:spPr>
          <a:xfrm>
            <a:off x="4500562" y="5643578"/>
            <a:ext cx="500066" cy="54235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4929198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32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4357694"/>
            <a:ext cx="60007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ТЕОДОЛИТ</a:t>
            </a:r>
            <a:endParaRPr lang="ru-RU" sz="2800" b="1" dirty="0"/>
          </a:p>
        </p:txBody>
      </p:sp>
      <p:pic>
        <p:nvPicPr>
          <p:cNvPr id="6" name="Picture 3" descr="C:\Documents and Settings\Admin\Рабочий стол\i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714356"/>
            <a:ext cx="2000264" cy="322623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143240" y="500042"/>
            <a:ext cx="5792035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/>
              <a:t>КАК НАЗЫВАЕТСЯ ПРИБОР </a:t>
            </a:r>
          </a:p>
          <a:p>
            <a:pPr algn="ctr"/>
            <a:r>
              <a:rPr lang="ru-RU" sz="2800" b="1" i="1" dirty="0" smtClean="0"/>
              <a:t>ДЛЯ ПОСТРОЕНИЯ ПРЯМЫХ УГЛОВ?</a:t>
            </a:r>
          </a:p>
          <a:p>
            <a:endParaRPr lang="ru-RU" dirty="0"/>
          </a:p>
        </p:txBody>
      </p:sp>
      <p:pic>
        <p:nvPicPr>
          <p:cNvPr id="8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215074" y="3929066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>
            <a:hlinkClick r:id="rId2" action="ppaction://hlinksldjump" highlightClick="1"/>
          </p:cNvPr>
          <p:cNvSpPr/>
          <p:nvPr/>
        </p:nvSpPr>
        <p:spPr>
          <a:xfrm>
            <a:off x="4286248" y="5643578"/>
            <a:ext cx="571504" cy="54235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5072074"/>
            <a:ext cx="955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А3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62" y="500042"/>
            <a:ext cx="73171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/>
              <a:t>Что в переводе с греческого означает слово</a:t>
            </a:r>
          </a:p>
          <a:p>
            <a:pPr algn="ctr"/>
            <a:r>
              <a:rPr lang="ru-RU" sz="2800" b="1" i="1" dirty="0" smtClean="0"/>
              <a:t> «ГЕОМЕТРИЯ»</a:t>
            </a:r>
            <a:endParaRPr lang="ru-RU" sz="2800" b="1" i="1" dirty="0"/>
          </a:p>
        </p:txBody>
      </p:sp>
      <p:pic>
        <p:nvPicPr>
          <p:cNvPr id="75777" name="Picture 1" descr="C:\Documents and Settings\Admin\Рабочий стол\i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2000240"/>
            <a:ext cx="3929083" cy="261938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143636" y="2143116"/>
            <a:ext cx="2367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ЗЕМЛЯМЕРИЕ</a:t>
            </a:r>
            <a:endParaRPr lang="ru-RU" sz="2800" b="1" i="1" dirty="0"/>
          </a:p>
        </p:txBody>
      </p:sp>
      <p:pic>
        <p:nvPicPr>
          <p:cNvPr id="9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215074" y="3929066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5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скругленными противолежащими углами 2">
            <a:hlinkClick r:id="rId2" action="ppaction://hlinksldjump" highlightClick="1"/>
          </p:cNvPr>
          <p:cNvSpPr/>
          <p:nvPr/>
        </p:nvSpPr>
        <p:spPr>
          <a:xfrm>
            <a:off x="4572000" y="5429264"/>
            <a:ext cx="571504" cy="54235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5000636"/>
            <a:ext cx="11128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Ж4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43570" y="2786058"/>
            <a:ext cx="16789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Архимед </a:t>
            </a:r>
            <a:endParaRPr lang="ru-RU" sz="2800" b="1" dirty="0"/>
          </a:p>
        </p:txBody>
      </p:sp>
      <p:pic>
        <p:nvPicPr>
          <p:cNvPr id="7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215074" y="3929066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571472" y="571480"/>
            <a:ext cx="81439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Кто по преданию из великих геометров сказал неприятельскому солдату пришедшему его убить: «Не тронь моих кругов!»</a:t>
            </a:r>
            <a:endParaRPr lang="ru-RU" sz="2800" b="1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107521" name="Picture 1" descr="C:\Documents and Settings\Admin\Рабочий стол\i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2000240"/>
            <a:ext cx="2214578" cy="31138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42976" y="2500306"/>
          <a:ext cx="2119305" cy="21431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3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38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38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38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86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3" name="Прямая со стрелкой 2"/>
          <p:cNvCxnSpPr/>
          <p:nvPr/>
        </p:nvCxnSpPr>
        <p:spPr>
          <a:xfrm>
            <a:off x="1071538" y="3786190"/>
            <a:ext cx="235745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 rot="5400000" flipH="1" flipV="1">
            <a:off x="750861" y="3606801"/>
            <a:ext cx="250033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678629" y="3036091"/>
            <a:ext cx="2286016" cy="121444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42910" y="428604"/>
            <a:ext cx="761073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/>
              <a:t>На рисунке изображен график линейной </a:t>
            </a:r>
          </a:p>
          <a:p>
            <a:pPr algn="ctr"/>
            <a:r>
              <a:rPr lang="ru-RU" sz="3200" b="1" i="1" dirty="0" smtClean="0"/>
              <a:t>Функции </a:t>
            </a:r>
            <a:r>
              <a:rPr lang="ru-RU" sz="3200" b="1" i="1" dirty="0" err="1" smtClean="0"/>
              <a:t>у=</a:t>
            </a:r>
            <a:r>
              <a:rPr lang="en-US" sz="3200" b="1" i="1" dirty="0" smtClean="0"/>
              <a:t>k</a:t>
            </a:r>
            <a:r>
              <a:rPr lang="ru-RU" sz="3200" b="1" i="1" dirty="0" err="1" smtClean="0"/>
              <a:t>х+</a:t>
            </a:r>
            <a:r>
              <a:rPr lang="en-US" sz="3200" b="1" i="1" dirty="0" smtClean="0"/>
              <a:t>m</a:t>
            </a:r>
            <a:r>
              <a:rPr lang="ru-RU" sz="3200" b="1" i="1" dirty="0" smtClean="0"/>
              <a:t> Какой знак имеет</a:t>
            </a:r>
          </a:p>
          <a:p>
            <a:pPr algn="ctr"/>
            <a:r>
              <a:rPr lang="ru-RU" sz="3200" b="1" i="1" dirty="0" smtClean="0"/>
              <a:t> коэффициент </a:t>
            </a:r>
            <a:r>
              <a:rPr lang="en-US" sz="3200" b="1" i="1" dirty="0" smtClean="0"/>
              <a:t>k</a:t>
            </a:r>
            <a:r>
              <a:rPr lang="ru-RU" sz="3200" b="1" i="1" dirty="0" smtClean="0"/>
              <a:t>?</a:t>
            </a:r>
            <a:endParaRPr lang="ru-RU" sz="3200" b="1" i="1" dirty="0"/>
          </a:p>
        </p:txBody>
      </p:sp>
      <p:sp>
        <p:nvSpPr>
          <p:cNvPr id="13" name="Прямоугольник с двумя скругленными противолежащими углами 12">
            <a:hlinkClick r:id="rId2" action="ppaction://hlinksldjump" highlightClick="1"/>
          </p:cNvPr>
          <p:cNvSpPr/>
          <p:nvPr/>
        </p:nvSpPr>
        <p:spPr>
          <a:xfrm>
            <a:off x="4214810" y="5643578"/>
            <a:ext cx="571504" cy="54235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928662" y="3429000"/>
            <a:ext cx="25042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0       1               </a:t>
            </a:r>
            <a:r>
              <a:rPr lang="ru-RU" sz="2800" dirty="0" err="1" smtClean="0"/>
              <a:t>х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1643042" y="2071678"/>
            <a:ext cx="3706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у</a:t>
            </a:r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71472" y="4929198"/>
            <a:ext cx="9877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И2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29124" y="435769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+</a:t>
            </a:r>
            <a:endParaRPr lang="ru-RU" sz="2800" b="1" dirty="0"/>
          </a:p>
        </p:txBody>
      </p:sp>
      <p:pic>
        <p:nvPicPr>
          <p:cNvPr id="21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215074" y="3929066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28604"/>
            <a:ext cx="83620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Какая теорема называется обратной данной?</a:t>
            </a:r>
          </a:p>
        </p:txBody>
      </p:sp>
      <p:sp>
        <p:nvSpPr>
          <p:cNvPr id="3" name="Прямоугольник с двумя скругленными противолежащими углами 2">
            <a:hlinkClick r:id="rId2" action="ppaction://hlinksldjump" highlightClick="1"/>
          </p:cNvPr>
          <p:cNvSpPr/>
          <p:nvPr/>
        </p:nvSpPr>
        <p:spPr>
          <a:xfrm>
            <a:off x="4143372" y="5500702"/>
            <a:ext cx="571504" cy="54235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4786322"/>
            <a:ext cx="9252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К2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3286124"/>
            <a:ext cx="75724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Теорема, в которой условие и заключение поменяли местами</a:t>
            </a:r>
            <a:endParaRPr lang="ru-RU" sz="2400" b="1" dirty="0"/>
          </a:p>
        </p:txBody>
      </p:sp>
      <p:pic>
        <p:nvPicPr>
          <p:cNvPr id="7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215074" y="3929066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00042"/>
            <a:ext cx="4245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Упростите выражение </a:t>
            </a:r>
            <a:endParaRPr lang="ru-RU" sz="3200" b="1" dirty="0"/>
          </a:p>
        </p:txBody>
      </p:sp>
      <p:sp>
        <p:nvSpPr>
          <p:cNvPr id="3" name="Прямоугольник с двумя скругленными противолежащими углами 2">
            <a:hlinkClick r:id="rId3" action="ppaction://hlinksldjump" highlightClick="1"/>
          </p:cNvPr>
          <p:cNvSpPr/>
          <p:nvPr/>
        </p:nvSpPr>
        <p:spPr>
          <a:xfrm>
            <a:off x="4357686" y="5429264"/>
            <a:ext cx="500066" cy="54235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5072074"/>
            <a:ext cx="9204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Б3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3906838" y="3143250"/>
          <a:ext cx="1773237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" name="Формула" r:id="rId4" imgW="634680" imgH="203040" progId="Equation.3">
                  <p:embed/>
                </p:oleObj>
              </mc:Choice>
              <mc:Fallback>
                <p:oleObj name="Формула" r:id="rId4" imgW="634680" imgH="2030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6838" y="3143250"/>
                        <a:ext cx="1773237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714876" y="428604"/>
          <a:ext cx="3390920" cy="685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8" name="Формула" r:id="rId6" imgW="1130040" imgH="228600" progId="Equation.3">
                  <p:embed/>
                </p:oleObj>
              </mc:Choice>
              <mc:Fallback>
                <p:oleObj name="Формула" r:id="rId6" imgW="113004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6" y="428604"/>
                        <a:ext cx="3390920" cy="6858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flipH="1">
            <a:off x="6215074" y="3929066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14678" y="357166"/>
            <a:ext cx="238238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Правила игры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42910" y="857232"/>
            <a:ext cx="797154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Клетки, касающиеся бортов корабля, обозначены буквами,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соответствующими разделу математики или темы.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«А» - алгебра,«Г» - геометрия, «И»- история математики,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«З» - занимательные задачи. Остальные клетки пустые.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857232"/>
            <a:ext cx="895527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Участникам необходимо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овладеть всеми кораблями. По очереди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команды делают выстрелы.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Если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игрок попадает в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одну из палуб корабля, то команде сразу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начисляется 1 очко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 дается право на следующий ход. Если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произошло попадание в букву, то это значит, что рядом находится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борт одного из кораблей. Команде задается вопрос.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На обдумывание ответов дается 15секунд. Если же это задание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требует решение, то один из участников команды решает это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задание у доски. Если ответ правильный команда получает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 очко и право на следующий выстрел. Игра завершается после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того как участники потопят все корабли. Побеждает команда,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набравшая наибольшее количество очков.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4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910" y="357166"/>
            <a:ext cx="76438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Упростите выражение </a:t>
            </a:r>
          </a:p>
          <a:p>
            <a:endParaRPr lang="ru-RU" sz="2800" b="1" i="1" dirty="0">
              <a:solidFill>
                <a:schemeClr val="accent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114925" y="400050"/>
          <a:ext cx="11176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Формула" r:id="rId3" imgW="495000" imgH="228600" progId="Equation.3">
                  <p:embed/>
                </p:oleObj>
              </mc:Choice>
              <mc:Fallback>
                <p:oleObj name="Формула" r:id="rId3" imgW="4950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4925" y="400050"/>
                        <a:ext cx="1117600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Прямоугольник с двумя скругленными противолежащими углами 14">
            <a:hlinkClick r:id="rId5" action="ppaction://hlinksldjump" highlightClick="1"/>
          </p:cNvPr>
          <p:cNvSpPr/>
          <p:nvPr/>
        </p:nvSpPr>
        <p:spPr>
          <a:xfrm>
            <a:off x="4286248" y="5500702"/>
            <a:ext cx="500066" cy="54235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28596" y="5357826"/>
            <a:ext cx="923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В3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5286380" y="2714620"/>
          <a:ext cx="1171582" cy="6942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" name="Формула" r:id="rId6" imgW="342720" imgH="203040" progId="Equation.3">
                  <p:embed/>
                </p:oleObj>
              </mc:Choice>
              <mc:Fallback>
                <p:oleObj name="Формула" r:id="rId6" imgW="34272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0" y="2714620"/>
                        <a:ext cx="1171582" cy="6942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flipH="1">
            <a:off x="6215074" y="3929066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428604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НАЗОВИТЕ ВНЕШНИИ УГЛЫ ТРЕУГОЛЬНИКА?</a:t>
            </a:r>
            <a:r>
              <a:rPr lang="ru-RU" sz="2800" b="1" i="1" dirty="0" smtClean="0">
                <a:solidFill>
                  <a:schemeClr val="accent1"/>
                </a:solidFill>
              </a:rPr>
              <a:t> </a:t>
            </a:r>
            <a:endParaRPr lang="ru-RU" sz="2800" b="1" i="1" dirty="0">
              <a:solidFill>
                <a:schemeClr val="accent1"/>
              </a:solidFill>
            </a:endParaRPr>
          </a:p>
        </p:txBody>
      </p:sp>
      <p:sp>
        <p:nvSpPr>
          <p:cNvPr id="63" name="Прямоугольник с двумя скругленными противолежащими углами 62">
            <a:hlinkClick r:id="rId2" action="ppaction://hlinksldjump" highlightClick="1"/>
          </p:cNvPr>
          <p:cNvSpPr/>
          <p:nvPr/>
        </p:nvSpPr>
        <p:spPr>
          <a:xfrm>
            <a:off x="4000496" y="5500702"/>
            <a:ext cx="571504" cy="613788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500034" y="5214950"/>
            <a:ext cx="8354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Г3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143768" y="2500306"/>
            <a:ext cx="9476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 И 4</a:t>
            </a:r>
            <a:endParaRPr lang="ru-RU" sz="2800" b="1" dirty="0"/>
          </a:p>
        </p:txBody>
      </p:sp>
      <p:sp>
        <p:nvSpPr>
          <p:cNvPr id="45" name="Равнобедренный треугольник 44"/>
          <p:cNvSpPr/>
          <p:nvPr/>
        </p:nvSpPr>
        <p:spPr>
          <a:xfrm>
            <a:off x="2714612" y="1571612"/>
            <a:ext cx="2571768" cy="2628912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1428728" y="4214818"/>
            <a:ext cx="535785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>
            <a:off x="2143108" y="321468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1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143240" y="321468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2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429124" y="321468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3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500694" y="328612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4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714744" y="178592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5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pic>
        <p:nvPicPr>
          <p:cNvPr id="13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500826" y="4214818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скругленными противолежащими углами 2">
            <a:hlinkClick r:id="rId3" action="ppaction://hlinksldjump" highlightClick="1"/>
          </p:cNvPr>
          <p:cNvSpPr/>
          <p:nvPr/>
        </p:nvSpPr>
        <p:spPr>
          <a:xfrm>
            <a:off x="4286248" y="5643578"/>
            <a:ext cx="571504" cy="54235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5286388"/>
            <a:ext cx="10021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Д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3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5008" y="1571612"/>
            <a:ext cx="6046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Да</a:t>
            </a:r>
            <a:endParaRPr lang="ru-RU" sz="2800" b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28728" y="2571744"/>
            <a:ext cx="3857652" cy="35719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214414" y="3929066"/>
            <a:ext cx="3857652" cy="35719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V="1">
            <a:off x="1678761" y="2393149"/>
            <a:ext cx="3143272" cy="192882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1785918" y="2071678"/>
          <a:ext cx="629646" cy="530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19" name="Формула" r:id="rId4" imgW="241200" imgH="203040" progId="Equation.3">
                  <p:embed/>
                </p:oleObj>
              </mc:Choice>
              <mc:Fallback>
                <p:oleObj name="Формула" r:id="rId4" imgW="241200" imgH="2030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18" y="2071678"/>
                        <a:ext cx="629646" cy="5302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3714744" y="3571876"/>
          <a:ext cx="902499" cy="601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0" name="Формула" r:id="rId6" imgW="304560" imgH="203040" progId="Equation.3">
                  <p:embed/>
                </p:oleObj>
              </mc:Choice>
              <mc:Fallback>
                <p:oleObj name="Формула" r:id="rId6" imgW="30456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44" y="3571876"/>
                        <a:ext cx="902499" cy="6016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286380" y="2643182"/>
            <a:ext cx="3866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а</a:t>
            </a:r>
            <a:endParaRPr lang="ru-RU" sz="32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214942" y="4143380"/>
            <a:ext cx="4122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в</a:t>
            </a:r>
            <a:endParaRPr lang="ru-RU" sz="36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714744" y="4857760"/>
            <a:ext cx="3786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с</a:t>
            </a:r>
            <a:endParaRPr lang="ru-RU" sz="3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357290" y="642918"/>
            <a:ext cx="58078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Параллельны ли прямые а и в?</a:t>
            </a:r>
            <a:endParaRPr lang="ru-RU" sz="3200" b="1" i="1" dirty="0"/>
          </a:p>
        </p:txBody>
      </p:sp>
      <p:pic>
        <p:nvPicPr>
          <p:cNvPr id="21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flipH="1">
            <a:off x="6215074" y="3929066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скругленными противолежащими углами 2">
            <a:hlinkClick r:id="rId2" action="ppaction://hlinksldjump" highlightClick="1"/>
          </p:cNvPr>
          <p:cNvSpPr/>
          <p:nvPr/>
        </p:nvSpPr>
        <p:spPr>
          <a:xfrm>
            <a:off x="4214810" y="5786454"/>
            <a:ext cx="500066" cy="54235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5143512"/>
            <a:ext cx="955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А5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2071678"/>
            <a:ext cx="36744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Любое число, кроме 8</a:t>
            </a:r>
            <a:endParaRPr lang="ru-RU" sz="2800" b="1" dirty="0"/>
          </a:p>
        </p:txBody>
      </p:sp>
      <p:pic>
        <p:nvPicPr>
          <p:cNvPr id="7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215074" y="3929066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479064" y="214290"/>
            <a:ext cx="779226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/>
              <a:t>Поставьте  вместо * такое число, чтобы графики </a:t>
            </a:r>
          </a:p>
          <a:p>
            <a:pPr algn="ctr"/>
            <a:r>
              <a:rPr lang="ru-RU" sz="2800" b="1" dirty="0" smtClean="0"/>
              <a:t>заданных линейных функций пересекались</a:t>
            </a:r>
          </a:p>
          <a:p>
            <a:pPr algn="ctr"/>
            <a:r>
              <a:rPr lang="ru-RU" sz="2800" b="1" dirty="0" smtClean="0"/>
              <a:t>У=8х+12 и </a:t>
            </a:r>
            <a:r>
              <a:rPr lang="ru-RU" sz="2800" b="1" dirty="0" err="1" smtClean="0"/>
              <a:t>у=</a:t>
            </a:r>
            <a:r>
              <a:rPr lang="ru-RU" sz="2800" b="1" dirty="0" smtClean="0"/>
              <a:t>*х-3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скругленными противолежащими углами 2">
            <a:hlinkClick r:id="rId3" action="ppaction://hlinksldjump" highlightClick="1"/>
          </p:cNvPr>
          <p:cNvSpPr/>
          <p:nvPr/>
        </p:nvSpPr>
        <p:spPr>
          <a:xfrm>
            <a:off x="4286248" y="5715016"/>
            <a:ext cx="571504" cy="54235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4929198"/>
            <a:ext cx="955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А7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728" y="500042"/>
            <a:ext cx="617387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Запишите на математическом языке: </a:t>
            </a:r>
          </a:p>
          <a:p>
            <a:r>
              <a:rPr lang="ru-RU" sz="2800" b="1" dirty="0" smtClean="0"/>
              <a:t>Чему равен объем куба со стороной 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8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215074" y="3786190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Куб 8"/>
          <p:cNvSpPr/>
          <p:nvPr/>
        </p:nvSpPr>
        <p:spPr>
          <a:xfrm>
            <a:off x="928662" y="2000240"/>
            <a:ext cx="2500330" cy="243059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714480" y="4429132"/>
            <a:ext cx="3866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а</a:t>
            </a:r>
            <a:endParaRPr lang="ru-RU" sz="3200" b="1" dirty="0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5357818" y="2143116"/>
          <a:ext cx="2037569" cy="958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38" name="Формула" r:id="rId5" imgW="431640" imgH="203040" progId="Equation.3">
                  <p:embed/>
                </p:oleObj>
              </mc:Choice>
              <mc:Fallback>
                <p:oleObj name="Формула" r:id="rId5" imgW="431640" imgH="2030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818" y="2143116"/>
                        <a:ext cx="2037569" cy="9588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>
            <a:hlinkClick r:id="rId2" action="ppaction://hlinksldjump" highlightClick="1"/>
          </p:cNvPr>
          <p:cNvSpPr/>
          <p:nvPr/>
        </p:nvSpPr>
        <p:spPr>
          <a:xfrm>
            <a:off x="4572000" y="5857892"/>
            <a:ext cx="571504" cy="54235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C:\Documents and Settings\Administrator\Мои документы\Мои результаты сканировани\сканирование0006.bm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357298"/>
            <a:ext cx="2428892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28596" y="5072074"/>
            <a:ext cx="9252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К4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00562" y="2643182"/>
            <a:ext cx="15392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Пифагор</a:t>
            </a:r>
            <a:endParaRPr lang="ru-RU" sz="2800" b="1" dirty="0"/>
          </a:p>
        </p:txBody>
      </p:sp>
      <p:pic>
        <p:nvPicPr>
          <p:cNvPr id="8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215074" y="3786190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1285852" y="571480"/>
            <a:ext cx="6738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НАЗОВИТЕ ИМЯ ЭТОГО  ВЕЛИКОГО МАТЕМАТИКА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Прямоугольник 101"/>
          <p:cNvSpPr/>
          <p:nvPr/>
        </p:nvSpPr>
        <p:spPr>
          <a:xfrm>
            <a:off x="428596" y="142852"/>
            <a:ext cx="87154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Верно ли утверждение :</a:t>
            </a:r>
          </a:p>
          <a:p>
            <a:pPr algn="ctr"/>
            <a:r>
              <a:rPr lang="ru-RU" sz="2800" b="1" i="1" dirty="0" smtClean="0"/>
              <a:t>«Если три  угла одного треугольника равны трем</a:t>
            </a:r>
          </a:p>
          <a:p>
            <a:pPr algn="ctr"/>
            <a:r>
              <a:rPr lang="ru-RU" sz="2800" b="1" i="1" dirty="0" smtClean="0"/>
              <a:t>углам другого треугольника, то такие треугольники равны»</a:t>
            </a:r>
            <a:endParaRPr lang="ru-RU" sz="2800" b="1" i="1" dirty="0"/>
          </a:p>
        </p:txBody>
      </p:sp>
      <p:sp>
        <p:nvSpPr>
          <p:cNvPr id="103" name="Прямоугольник с двумя скругленными противолежащими углами 102">
            <a:hlinkClick r:id="rId2" action="ppaction://hlinksldjump" highlightClick="1"/>
          </p:cNvPr>
          <p:cNvSpPr/>
          <p:nvPr/>
        </p:nvSpPr>
        <p:spPr>
          <a:xfrm>
            <a:off x="3929058" y="5715016"/>
            <a:ext cx="500066" cy="54235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Прямоугольник 159"/>
          <p:cNvSpPr/>
          <p:nvPr/>
        </p:nvSpPr>
        <p:spPr>
          <a:xfrm>
            <a:off x="5500694" y="1785926"/>
            <a:ext cx="214314" cy="2000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>
            <a:off x="428596" y="5500702"/>
            <a:ext cx="8691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З3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7000892" y="2714620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нет</a:t>
            </a:r>
            <a:endParaRPr lang="ru-RU" sz="2800" b="1" dirty="0"/>
          </a:p>
        </p:txBody>
      </p:sp>
      <p:sp>
        <p:nvSpPr>
          <p:cNvPr id="122" name="Равнобедренный треугольник 121"/>
          <p:cNvSpPr/>
          <p:nvPr/>
        </p:nvSpPr>
        <p:spPr>
          <a:xfrm>
            <a:off x="1500166" y="2571744"/>
            <a:ext cx="2203712" cy="2500330"/>
          </a:xfrm>
          <a:prstGeom prst="triangle">
            <a:avLst>
              <a:gd name="adj" fmla="val 12952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Равнобедренный треугольник 122"/>
          <p:cNvSpPr/>
          <p:nvPr/>
        </p:nvSpPr>
        <p:spPr>
          <a:xfrm flipH="1">
            <a:off x="4214810" y="1857364"/>
            <a:ext cx="2143140" cy="3071834"/>
          </a:xfrm>
          <a:prstGeom prst="triangle">
            <a:avLst>
              <a:gd name="adj" fmla="val 12952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4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429388" y="4143380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285728"/>
            <a:ext cx="67539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Фигура составлена из 8 спичек. Уберите две</a:t>
            </a:r>
          </a:p>
          <a:p>
            <a:r>
              <a:rPr lang="ru-RU" sz="2400" b="1" i="1" dirty="0" smtClean="0"/>
              <a:t> спички так  ,чтобы получилось три квадрата</a:t>
            </a:r>
            <a:r>
              <a:rPr lang="ru-RU" sz="3200" b="1" i="1" dirty="0" smtClean="0"/>
              <a:t>.</a:t>
            </a:r>
            <a:endParaRPr lang="ru-RU" sz="32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928934"/>
            <a:ext cx="3929090" cy="21431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1714488"/>
            <a:ext cx="3929090" cy="21431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57158" y="4214818"/>
            <a:ext cx="3929090" cy="21431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5572140"/>
            <a:ext cx="3929090" cy="21431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 rot="5400000">
            <a:off x="-1714544" y="3714752"/>
            <a:ext cx="3929090" cy="21431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rot="5400000">
            <a:off x="2500298" y="3786190"/>
            <a:ext cx="3929090" cy="21431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rot="5400000">
            <a:off x="1000100" y="3857628"/>
            <a:ext cx="3929090" cy="21431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 rot="5400000">
            <a:off x="-428660" y="3857628"/>
            <a:ext cx="3929090" cy="21431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4286248" y="1643050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42844" y="5572140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357290" y="1714488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786050" y="1714488"/>
            <a:ext cx="295276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4286248" y="2857496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286248" y="4143380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4286248" y="5572140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142844" y="1643050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с двумя скругленными противолежащими углами 37">
            <a:hlinkClick r:id="rId2" action="ppaction://hlinksldjump" highlightClick="1"/>
          </p:cNvPr>
          <p:cNvSpPr/>
          <p:nvPr/>
        </p:nvSpPr>
        <p:spPr>
          <a:xfrm>
            <a:off x="4357686" y="6072206"/>
            <a:ext cx="500066" cy="54235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1714480" y="5786454"/>
            <a:ext cx="8739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Е3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pic>
        <p:nvPicPr>
          <p:cNvPr id="27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215074" y="3929066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21" grpId="0" animBg="1"/>
      <p:bldP spid="2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642918"/>
            <a:ext cx="87078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КАКОЙ ЛУЧ НАЗЫВАЕТСЯ БИССЕКТРИСОЙ УГЛА?</a:t>
            </a:r>
          </a:p>
          <a:p>
            <a:pPr algn="ctr"/>
            <a:r>
              <a:rPr lang="ru-RU" sz="3200" b="1" i="1" dirty="0" smtClean="0"/>
              <a:t>ДАЙТЕ ОПРЕДЕЛЕНИЕ</a:t>
            </a:r>
            <a:r>
              <a:rPr lang="ru-RU" sz="3200" b="1" i="1" dirty="0" smtClean="0">
                <a:solidFill>
                  <a:schemeClr val="accent1"/>
                </a:solidFill>
              </a:rPr>
              <a:t>.</a:t>
            </a:r>
            <a:endParaRPr lang="ru-RU" sz="3200" b="1" i="1" dirty="0">
              <a:solidFill>
                <a:schemeClr val="accent1"/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>
            <a:hlinkClick r:id="rId3" action="ppaction://hlinksldjump" highlightClick="1"/>
          </p:cNvPr>
          <p:cNvSpPr/>
          <p:nvPr/>
        </p:nvSpPr>
        <p:spPr>
          <a:xfrm>
            <a:off x="4572000" y="5715016"/>
            <a:ext cx="571504" cy="54235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5143512"/>
            <a:ext cx="923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В4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1071538" y="2000240"/>
            <a:ext cx="2857520" cy="17145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071538" y="3714752"/>
            <a:ext cx="4286280" cy="15716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1071538" y="3357562"/>
            <a:ext cx="5572164" cy="35719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Пирог 16"/>
          <p:cNvSpPr/>
          <p:nvPr/>
        </p:nvSpPr>
        <p:spPr>
          <a:xfrm>
            <a:off x="142844" y="3214686"/>
            <a:ext cx="1928826" cy="928694"/>
          </a:xfrm>
          <a:prstGeom prst="pie">
            <a:avLst>
              <a:gd name="adj1" fmla="val 0"/>
              <a:gd name="adj2" fmla="val 1376593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Пирог 17"/>
          <p:cNvSpPr/>
          <p:nvPr/>
        </p:nvSpPr>
        <p:spPr>
          <a:xfrm flipV="1">
            <a:off x="142844" y="3071810"/>
            <a:ext cx="1928826" cy="1214446"/>
          </a:xfrm>
          <a:prstGeom prst="pie">
            <a:avLst>
              <a:gd name="adj1" fmla="val 151688"/>
              <a:gd name="adj2" fmla="val 1628294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4357686" y="2357430"/>
          <a:ext cx="2455511" cy="725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76" name="Формула" r:id="rId4" imgW="558720" imgH="164880" progId="Equation.3">
                  <p:embed/>
                </p:oleObj>
              </mc:Choice>
              <mc:Fallback>
                <p:oleObj name="Формула" r:id="rId4" imgW="558720" imgH="1648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6" y="2357430"/>
                        <a:ext cx="2455511" cy="7254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74" name="Object 2"/>
          <p:cNvGraphicFramePr>
            <a:graphicFrameLocks noChangeAspect="1"/>
          </p:cNvGraphicFramePr>
          <p:nvPr/>
        </p:nvGraphicFramePr>
        <p:xfrm>
          <a:off x="2214546" y="2857496"/>
          <a:ext cx="1060450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77" name="Формула" r:id="rId6" imgW="241200" imgH="164880" progId="Equation.3">
                  <p:embed/>
                </p:oleObj>
              </mc:Choice>
              <mc:Fallback>
                <p:oleObj name="Формула" r:id="rId6" imgW="24120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46" y="2857496"/>
                        <a:ext cx="1060450" cy="725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75" name="Object 3"/>
          <p:cNvGraphicFramePr>
            <a:graphicFrameLocks noChangeAspect="1"/>
          </p:cNvGraphicFramePr>
          <p:nvPr/>
        </p:nvGraphicFramePr>
        <p:xfrm>
          <a:off x="2143108" y="3643314"/>
          <a:ext cx="947737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78" name="Формула" r:id="rId8" imgW="215640" imgH="164880" progId="Equation.3">
                  <p:embed/>
                </p:oleObj>
              </mc:Choice>
              <mc:Fallback>
                <p:oleObj name="Формула" r:id="rId8" imgW="21564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08" y="3643314"/>
                        <a:ext cx="947737" cy="725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flipH="1">
            <a:off x="6215074" y="3929066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>
            <a:hlinkClick r:id="rId3" action="ppaction://hlinksldjump" highlightClick="1"/>
          </p:cNvPr>
          <p:cNvSpPr/>
          <p:nvPr/>
        </p:nvSpPr>
        <p:spPr>
          <a:xfrm>
            <a:off x="4214810" y="5286388"/>
            <a:ext cx="571504" cy="54235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4857760"/>
            <a:ext cx="10021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Д4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5310188" y="5449888"/>
          <a:ext cx="763587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" name="Формула" r:id="rId4" imgW="203040" imgH="177480" progId="Equation.3">
                  <p:embed/>
                </p:oleObj>
              </mc:Choice>
              <mc:Fallback>
                <p:oleObj name="Формула" r:id="rId4" imgW="20304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0188" y="5449888"/>
                        <a:ext cx="763587" cy="385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6215074" y="3929066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214282" y="3105835"/>
            <a:ext cx="84296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kern="1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разделить пополам так,  чтобы в каждой</a:t>
            </a:r>
          </a:p>
          <a:p>
            <a:pPr algn="ctr">
              <a:defRPr/>
            </a:pPr>
            <a:r>
              <a:rPr lang="ru-RU" sz="3200" b="1" kern="1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половине получилось по 100?</a:t>
            </a:r>
            <a:endParaRPr lang="ru-RU" sz="3200" b="1" kern="1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86116" y="285728"/>
            <a:ext cx="22736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Можно ли</a:t>
            </a:r>
            <a:endParaRPr lang="ru-RU" sz="36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286116" y="1142984"/>
            <a:ext cx="223811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1</a:t>
            </a:r>
            <a:r>
              <a:rPr lang="ru-RU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88</a:t>
            </a:r>
            <a:endParaRPr lang="ru-RU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857356" y="1928802"/>
            <a:ext cx="485778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Таблица 41"/>
          <p:cNvGraphicFramePr>
            <a:graphicFrameLocks noGrp="1"/>
          </p:cNvGraphicFramePr>
          <p:nvPr/>
        </p:nvGraphicFramePr>
        <p:xfrm>
          <a:off x="1357290" y="714357"/>
          <a:ext cx="5715040" cy="5786479"/>
        </p:xfrm>
        <a:graphic>
          <a:graphicData uri="http://schemas.openxmlformats.org/drawingml/2006/table">
            <a:tbl>
              <a:tblPr/>
              <a:tblGrid>
                <a:gridCol w="571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88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8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8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8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8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5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8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84" marR="6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643306" y="1285860"/>
            <a:ext cx="57150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5929322" y="714356"/>
            <a:ext cx="57150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2500298" y="1285860"/>
            <a:ext cx="57150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2500298" y="714356"/>
            <a:ext cx="57150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4214810" y="5929330"/>
            <a:ext cx="57150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4786314" y="1285860"/>
            <a:ext cx="57150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1928794" y="5357826"/>
            <a:ext cx="57150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1928794" y="2428868"/>
            <a:ext cx="57150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2500298" y="4786322"/>
            <a:ext cx="57150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1928794" y="5929330"/>
            <a:ext cx="57150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1928794" y="4786322"/>
            <a:ext cx="57150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3071802" y="2428868"/>
            <a:ext cx="57150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4786314" y="1857364"/>
            <a:ext cx="57150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6500826" y="4786322"/>
            <a:ext cx="57150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5929322" y="4786322"/>
            <a:ext cx="57150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1357290" y="2428868"/>
            <a:ext cx="57150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6500826" y="4143380"/>
            <a:ext cx="571504" cy="6429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5357818" y="3000372"/>
            <a:ext cx="57150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5929322" y="3000372"/>
            <a:ext cx="57150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6500826" y="3000372"/>
            <a:ext cx="57150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1357290" y="142852"/>
            <a:ext cx="583685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А    Б    В    Г    Д    Е    Ж    З    И   К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785786" y="714356"/>
            <a:ext cx="60144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1</a:t>
            </a:r>
          </a:p>
        </p:txBody>
      </p:sp>
      <p:pic>
        <p:nvPicPr>
          <p:cNvPr id="107" name="Picture 3" descr="C:\Documents and Settings\Admin\Рабочий стол\75095656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5929330"/>
            <a:ext cx="571504" cy="571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8" name="Picture 3" descr="C:\Documents and Settings\Admin\Рабочий стол\75095656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4714884"/>
            <a:ext cx="571504" cy="571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3" name="Picture 3" descr="C:\Documents and Settings\Admin\Рабочий стол\75095656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5357826"/>
            <a:ext cx="642942" cy="642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4" name="Picture 3" descr="C:\Documents and Settings\Admin\Рабочий стол\75095656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4786322"/>
            <a:ext cx="571504" cy="571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5" name="Picture 3" descr="C:\Documents and Settings\Admin\Рабочий стол\75095656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4143380"/>
            <a:ext cx="642942" cy="642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9" name="Picture 3" descr="C:\Documents and Settings\Admin\Рабочий стол\75095656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5929330"/>
            <a:ext cx="571504" cy="571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1" name="Picture 3" descr="C:\Documents and Settings\Admin\Рабочий стол\75095656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4786322"/>
            <a:ext cx="571504" cy="571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2" name="Picture 3" descr="C:\Documents and Settings\Admin\Рабочий стол\75095656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4786322"/>
            <a:ext cx="571504" cy="571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4" name="Прямоугольник 123">
            <a:hlinkClick r:id="rId4" action="ppaction://hlinksldjump"/>
          </p:cNvPr>
          <p:cNvSpPr/>
          <p:nvPr/>
        </p:nvSpPr>
        <p:spPr>
          <a:xfrm>
            <a:off x="3071802" y="71435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Г</a:t>
            </a:r>
          </a:p>
        </p:txBody>
      </p:sp>
      <p:sp>
        <p:nvSpPr>
          <p:cNvPr id="126" name="Прямоугольник 125">
            <a:hlinkClick r:id="rId5" action="ppaction://hlinksldjump"/>
          </p:cNvPr>
          <p:cNvSpPr/>
          <p:nvPr/>
        </p:nvSpPr>
        <p:spPr>
          <a:xfrm>
            <a:off x="1928794" y="71435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167" name="Прямоугольник 166"/>
          <p:cNvSpPr/>
          <p:nvPr/>
        </p:nvSpPr>
        <p:spPr>
          <a:xfrm>
            <a:off x="1928794" y="71435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Прямоугольник 167"/>
          <p:cNvSpPr/>
          <p:nvPr/>
        </p:nvSpPr>
        <p:spPr>
          <a:xfrm>
            <a:off x="1357290" y="71435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3071802" y="71435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928662" y="1285860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2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928662" y="1857364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3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928662" y="2428868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4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928662" y="3000372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5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928662" y="3643314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6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928662" y="4214818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7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928662" y="4857760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8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928662" y="5429264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9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714348" y="6000768"/>
            <a:ext cx="6014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10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84" name="Прямоугольник 83">
            <a:hlinkClick r:id="rId6" action="ppaction://hlinksldjump"/>
          </p:cNvPr>
          <p:cNvSpPr/>
          <p:nvPr/>
        </p:nvSpPr>
        <p:spPr>
          <a:xfrm>
            <a:off x="3643306" y="71435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г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3643306" y="71435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рямоугольник 85">
            <a:hlinkClick r:id="rId7" action="ppaction://hlinksldjump"/>
          </p:cNvPr>
          <p:cNvSpPr/>
          <p:nvPr/>
        </p:nvSpPr>
        <p:spPr>
          <a:xfrm>
            <a:off x="4214810" y="71435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Г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4214810" y="71435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2" name="Picture 1" descr="C:\Documents and Settings\Admin\Рабочий стол\750956565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57818" y="3000372"/>
            <a:ext cx="571504" cy="6667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8" name="Picture 1" descr="C:\Documents and Settings\Admin\Рабочий стол\750956565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29322" y="2928934"/>
            <a:ext cx="571504" cy="6667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9" name="Picture 1" descr="C:\Documents and Settings\Admin\Рабочий стол\750956565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00826" y="2928934"/>
            <a:ext cx="571504" cy="6667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0" name="Picture 1" descr="C:\Documents and Settings\Admin\Рабочий стол\750956565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29322" y="714356"/>
            <a:ext cx="571504" cy="6667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1" name="Picture 1" descr="C:\Documents and Settings\Admin\Рабочий стол\750956565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00298" y="714356"/>
            <a:ext cx="510272" cy="595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2" name="Прямоугольник 91"/>
          <p:cNvSpPr/>
          <p:nvPr/>
        </p:nvSpPr>
        <p:spPr>
          <a:xfrm>
            <a:off x="2500298" y="71435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5" name="Picture 1" descr="C:\Documents and Settings\Admin\Рабочий стол\750956565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43306" y="1285860"/>
            <a:ext cx="571504" cy="6667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6" name="Picture 1" descr="C:\Documents and Settings\Admin\Рабочий стол\750956565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00298" y="1214422"/>
            <a:ext cx="571504" cy="6667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7" name="Picture 1" descr="C:\Documents and Settings\Admin\Рабочий стол\750956565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86314" y="1857364"/>
            <a:ext cx="571504" cy="6667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8" name="Picture 1" descr="C:\Documents and Settings\Admin\Рабочий стол\750956565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71802" y="2428868"/>
            <a:ext cx="571504" cy="6667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9" name="Picture 1" descr="C:\Documents and Settings\Admin\Рабочий стол\750956565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28794" y="2428868"/>
            <a:ext cx="571504" cy="6667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0" name="Picture 1" descr="C:\Documents and Settings\Admin\Рабочий стол\750956565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57290" y="2428868"/>
            <a:ext cx="571504" cy="6667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1" name="Прямоугольник 100">
            <a:hlinkClick r:id="rId9" action="ppaction://hlinksldjump"/>
          </p:cNvPr>
          <p:cNvSpPr/>
          <p:nvPr/>
        </p:nvSpPr>
        <p:spPr>
          <a:xfrm>
            <a:off x="4786314" y="71435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4786314" y="71435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3" name="Прямоугольник 122">
            <a:hlinkClick r:id="rId10" action="ppaction://hlinksldjump"/>
          </p:cNvPr>
          <p:cNvSpPr/>
          <p:nvPr/>
        </p:nvSpPr>
        <p:spPr>
          <a:xfrm>
            <a:off x="5357818" y="71435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5929322" y="71435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5357818" y="71435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4" name="Прямоугольник 103">
            <a:hlinkClick r:id="rId11" action="ppaction://hlinksldjump"/>
          </p:cNvPr>
          <p:cNvSpPr/>
          <p:nvPr/>
        </p:nvSpPr>
        <p:spPr>
          <a:xfrm>
            <a:off x="6500826" y="71435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6500826" y="71435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1357290" y="128586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Прямоугольник 136"/>
          <p:cNvSpPr/>
          <p:nvPr/>
        </p:nvSpPr>
        <p:spPr>
          <a:xfrm>
            <a:off x="3071802" y="592933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Прямоугольник 138"/>
          <p:cNvSpPr/>
          <p:nvPr/>
        </p:nvSpPr>
        <p:spPr>
          <a:xfrm>
            <a:off x="4214810" y="357187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Прямоугольник 141"/>
          <p:cNvSpPr/>
          <p:nvPr/>
        </p:nvSpPr>
        <p:spPr>
          <a:xfrm>
            <a:off x="4214810" y="300037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Прямоугольник 143"/>
          <p:cNvSpPr/>
          <p:nvPr/>
        </p:nvSpPr>
        <p:spPr>
          <a:xfrm>
            <a:off x="4214810" y="478632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5" name="Picture 2" descr="C:\Documents and Settings\Admin\Рабочий стол\750956565.gif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786314" y="1285860"/>
            <a:ext cx="571504" cy="7620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6" name="Прямоугольник 145">
            <a:hlinkClick r:id="rId13" action="ppaction://hlinksldjump"/>
          </p:cNvPr>
          <p:cNvSpPr/>
          <p:nvPr/>
        </p:nvSpPr>
        <p:spPr>
          <a:xfrm>
            <a:off x="1928794" y="128586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г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1928794" y="128586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8" name="Прямоугольник 147">
            <a:hlinkClick r:id="rId14" action="ppaction://hlinksldjump"/>
          </p:cNvPr>
          <p:cNvSpPr/>
          <p:nvPr/>
        </p:nvSpPr>
        <p:spPr>
          <a:xfrm>
            <a:off x="3071802" y="128586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Г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3071802" y="128586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0" name="Прямоугольник 149">
            <a:hlinkClick r:id="rId15" action="ppaction://hlinksldjump"/>
          </p:cNvPr>
          <p:cNvSpPr/>
          <p:nvPr/>
        </p:nvSpPr>
        <p:spPr>
          <a:xfrm>
            <a:off x="4214810" y="128586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4214810" y="128586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4786314" y="478632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Прямоугольник 155"/>
          <p:cNvSpPr/>
          <p:nvPr/>
        </p:nvSpPr>
        <p:spPr>
          <a:xfrm>
            <a:off x="3643306" y="478632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Прямоугольник 156">
            <a:hlinkClick r:id="rId16" action="ppaction://hlinksldjump"/>
          </p:cNvPr>
          <p:cNvSpPr/>
          <p:nvPr/>
        </p:nvSpPr>
        <p:spPr>
          <a:xfrm>
            <a:off x="5357818" y="128586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8" name="Прямоугольник 157"/>
          <p:cNvSpPr/>
          <p:nvPr/>
        </p:nvSpPr>
        <p:spPr>
          <a:xfrm>
            <a:off x="5357818" y="128586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9" name="Прямоугольник 158">
            <a:hlinkClick r:id="rId17" action="ppaction://hlinksldjump"/>
          </p:cNvPr>
          <p:cNvSpPr/>
          <p:nvPr/>
        </p:nvSpPr>
        <p:spPr>
          <a:xfrm>
            <a:off x="1357290" y="1857364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1357290" y="1857364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61" name="Прямоугольник 160">
            <a:hlinkClick r:id="rId18" action="ppaction://hlinksldjump"/>
          </p:cNvPr>
          <p:cNvSpPr/>
          <p:nvPr/>
        </p:nvSpPr>
        <p:spPr>
          <a:xfrm>
            <a:off x="4786314" y="2428868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62" name="Прямоугольник 161"/>
          <p:cNvSpPr/>
          <p:nvPr/>
        </p:nvSpPr>
        <p:spPr>
          <a:xfrm>
            <a:off x="4786314" y="2428868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64" name="Прямоугольник 163">
            <a:hlinkClick r:id="rId19" action="ppaction://hlinksldjump"/>
          </p:cNvPr>
          <p:cNvSpPr/>
          <p:nvPr/>
        </p:nvSpPr>
        <p:spPr>
          <a:xfrm>
            <a:off x="5929322" y="128586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65" name="Прямоугольник 164"/>
          <p:cNvSpPr/>
          <p:nvPr/>
        </p:nvSpPr>
        <p:spPr>
          <a:xfrm>
            <a:off x="5929322" y="128586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66" name="Прямоугольник 165"/>
          <p:cNvSpPr/>
          <p:nvPr/>
        </p:nvSpPr>
        <p:spPr>
          <a:xfrm>
            <a:off x="3643306" y="4143380"/>
            <a:ext cx="571504" cy="6429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Прямоугольник 169"/>
          <p:cNvSpPr/>
          <p:nvPr/>
        </p:nvSpPr>
        <p:spPr>
          <a:xfrm>
            <a:off x="4214810" y="4143380"/>
            <a:ext cx="571504" cy="6429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Прямоугольник 170"/>
          <p:cNvSpPr/>
          <p:nvPr/>
        </p:nvSpPr>
        <p:spPr>
          <a:xfrm>
            <a:off x="4786314" y="4143380"/>
            <a:ext cx="571504" cy="6429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Прямоугольник 171"/>
          <p:cNvSpPr/>
          <p:nvPr/>
        </p:nvSpPr>
        <p:spPr>
          <a:xfrm>
            <a:off x="3643306" y="357187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Прямоугольник 172"/>
          <p:cNvSpPr/>
          <p:nvPr/>
        </p:nvSpPr>
        <p:spPr>
          <a:xfrm>
            <a:off x="3071802" y="357187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Прямоугольник 173"/>
          <p:cNvSpPr/>
          <p:nvPr/>
        </p:nvSpPr>
        <p:spPr>
          <a:xfrm>
            <a:off x="2500298" y="357187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рямоугольник 174"/>
          <p:cNvSpPr/>
          <p:nvPr/>
        </p:nvSpPr>
        <p:spPr>
          <a:xfrm>
            <a:off x="1928794" y="357187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Прямоугольник 175"/>
          <p:cNvSpPr/>
          <p:nvPr/>
        </p:nvSpPr>
        <p:spPr>
          <a:xfrm>
            <a:off x="1357290" y="357187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Прямоугольник 176"/>
          <p:cNvSpPr/>
          <p:nvPr/>
        </p:nvSpPr>
        <p:spPr>
          <a:xfrm>
            <a:off x="6500826" y="592933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рямоугольник 177"/>
          <p:cNvSpPr/>
          <p:nvPr/>
        </p:nvSpPr>
        <p:spPr>
          <a:xfrm>
            <a:off x="5357818" y="592933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Прямоугольник 178"/>
          <p:cNvSpPr/>
          <p:nvPr/>
        </p:nvSpPr>
        <p:spPr>
          <a:xfrm>
            <a:off x="5929322" y="592933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рямоугольник 179"/>
          <p:cNvSpPr/>
          <p:nvPr/>
        </p:nvSpPr>
        <p:spPr>
          <a:xfrm>
            <a:off x="6500826" y="1857364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рямоугольник 180"/>
          <p:cNvSpPr/>
          <p:nvPr/>
        </p:nvSpPr>
        <p:spPr>
          <a:xfrm>
            <a:off x="5929322" y="1857364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рямоугольник 181">
            <a:hlinkClick r:id="rId20" action="ppaction://hlinksldjump"/>
          </p:cNvPr>
          <p:cNvSpPr/>
          <p:nvPr/>
        </p:nvSpPr>
        <p:spPr>
          <a:xfrm>
            <a:off x="6500826" y="128586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г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83" name="Прямоугольник 182"/>
          <p:cNvSpPr/>
          <p:nvPr/>
        </p:nvSpPr>
        <p:spPr>
          <a:xfrm>
            <a:off x="6500826" y="128586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84" name="Прямоугольник 183"/>
          <p:cNvSpPr/>
          <p:nvPr/>
        </p:nvSpPr>
        <p:spPr>
          <a:xfrm>
            <a:off x="5357818" y="4143380"/>
            <a:ext cx="571504" cy="6429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Прямоугольник 184">
            <a:hlinkClick r:id="rId21" action="ppaction://hlinksldjump"/>
          </p:cNvPr>
          <p:cNvSpPr/>
          <p:nvPr/>
        </p:nvSpPr>
        <p:spPr>
          <a:xfrm>
            <a:off x="1928794" y="1857364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86" name="Прямоугольник 185"/>
          <p:cNvSpPr/>
          <p:nvPr/>
        </p:nvSpPr>
        <p:spPr>
          <a:xfrm>
            <a:off x="1928794" y="1857364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87" name="Прямоугольник 186">
            <a:hlinkClick r:id="rId22" action="ppaction://hlinksldjump"/>
          </p:cNvPr>
          <p:cNvSpPr/>
          <p:nvPr/>
        </p:nvSpPr>
        <p:spPr>
          <a:xfrm>
            <a:off x="2500298" y="1857364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88" name="Прямоугольник 187"/>
          <p:cNvSpPr/>
          <p:nvPr/>
        </p:nvSpPr>
        <p:spPr>
          <a:xfrm>
            <a:off x="2500298" y="1857364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89" name="Прямоугольник 188">
            <a:hlinkClick r:id="rId23" action="ppaction://hlinksldjump"/>
          </p:cNvPr>
          <p:cNvSpPr/>
          <p:nvPr/>
        </p:nvSpPr>
        <p:spPr>
          <a:xfrm>
            <a:off x="3071802" y="1857364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chemeClr val="tx1"/>
                </a:solidFill>
              </a:rPr>
              <a:t>Г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90" name="Прямоугольник 189"/>
          <p:cNvSpPr/>
          <p:nvPr/>
        </p:nvSpPr>
        <p:spPr>
          <a:xfrm>
            <a:off x="3071802" y="1857364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91" name="Прямоугольник 190">
            <a:hlinkClick r:id="rId24" action="ppaction://hlinksldjump"/>
          </p:cNvPr>
          <p:cNvSpPr/>
          <p:nvPr/>
        </p:nvSpPr>
        <p:spPr>
          <a:xfrm>
            <a:off x="3643306" y="1857364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Г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92" name="Прямоугольник 191"/>
          <p:cNvSpPr/>
          <p:nvPr/>
        </p:nvSpPr>
        <p:spPr>
          <a:xfrm>
            <a:off x="3643306" y="1857364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93" name="Прямоугольник 192">
            <a:hlinkClick r:id="rId25" action="ppaction://hlinksldjump"/>
          </p:cNvPr>
          <p:cNvSpPr/>
          <p:nvPr/>
        </p:nvSpPr>
        <p:spPr>
          <a:xfrm>
            <a:off x="1357290" y="300037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94" name="Прямоугольник 193"/>
          <p:cNvSpPr/>
          <p:nvPr/>
        </p:nvSpPr>
        <p:spPr>
          <a:xfrm>
            <a:off x="1357290" y="300037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95" name="Прямоугольник 194">
            <a:hlinkClick r:id="rId26" action="ppaction://hlinksldjump"/>
          </p:cNvPr>
          <p:cNvSpPr/>
          <p:nvPr/>
        </p:nvSpPr>
        <p:spPr>
          <a:xfrm>
            <a:off x="1357290" y="4143380"/>
            <a:ext cx="571504" cy="6429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Г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96" name="Прямоугольник 195"/>
          <p:cNvSpPr/>
          <p:nvPr/>
        </p:nvSpPr>
        <p:spPr>
          <a:xfrm>
            <a:off x="1357290" y="4143380"/>
            <a:ext cx="571504" cy="6429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97" name="Прямоугольник 196">
            <a:hlinkClick r:id="rId27" action="ppaction://hlinksldjump"/>
          </p:cNvPr>
          <p:cNvSpPr/>
          <p:nvPr/>
        </p:nvSpPr>
        <p:spPr>
          <a:xfrm>
            <a:off x="6500826" y="2428868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98" name="Прямоугольник 197"/>
          <p:cNvSpPr/>
          <p:nvPr/>
        </p:nvSpPr>
        <p:spPr>
          <a:xfrm>
            <a:off x="6500826" y="2428868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99" name="Прямоугольник 198">
            <a:hlinkClick r:id="rId28" action="ppaction://hlinksldjump"/>
          </p:cNvPr>
          <p:cNvSpPr/>
          <p:nvPr/>
        </p:nvSpPr>
        <p:spPr>
          <a:xfrm>
            <a:off x="5357818" y="1857364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chemeClr val="tx1"/>
                </a:solidFill>
              </a:rPr>
              <a:t>Г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00" name="Прямоугольник 199"/>
          <p:cNvSpPr/>
          <p:nvPr/>
        </p:nvSpPr>
        <p:spPr>
          <a:xfrm>
            <a:off x="5357818" y="1857364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01" name="Прямоугольник 200">
            <a:hlinkClick r:id="rId29" action="ppaction://hlinksldjump"/>
          </p:cNvPr>
          <p:cNvSpPr/>
          <p:nvPr/>
        </p:nvSpPr>
        <p:spPr>
          <a:xfrm>
            <a:off x="4214810" y="1857364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chemeClr val="tx1"/>
                </a:solidFill>
              </a:rPr>
              <a:t>з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02" name="Прямоугольник 201"/>
          <p:cNvSpPr/>
          <p:nvPr/>
        </p:nvSpPr>
        <p:spPr>
          <a:xfrm>
            <a:off x="4214810" y="1857364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03" name="Прямоугольник 202">
            <a:hlinkClick r:id="rId30" action="ppaction://hlinksldjump"/>
          </p:cNvPr>
          <p:cNvSpPr/>
          <p:nvPr/>
        </p:nvSpPr>
        <p:spPr>
          <a:xfrm>
            <a:off x="2500298" y="2428868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Г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04" name="Прямоугольник 203"/>
          <p:cNvSpPr/>
          <p:nvPr/>
        </p:nvSpPr>
        <p:spPr>
          <a:xfrm>
            <a:off x="2500298" y="2428868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05" name="Прямоугольник 204">
            <a:hlinkClick r:id="rId31" action="ppaction://hlinksldjump"/>
          </p:cNvPr>
          <p:cNvSpPr/>
          <p:nvPr/>
        </p:nvSpPr>
        <p:spPr>
          <a:xfrm>
            <a:off x="3643306" y="2428868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06" name="Прямоугольник 205"/>
          <p:cNvSpPr/>
          <p:nvPr/>
        </p:nvSpPr>
        <p:spPr>
          <a:xfrm>
            <a:off x="3643306" y="2428868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09" name="Прямоугольник 208">
            <a:hlinkClick r:id="rId32" action="ppaction://hlinksldjump"/>
          </p:cNvPr>
          <p:cNvSpPr/>
          <p:nvPr/>
        </p:nvSpPr>
        <p:spPr>
          <a:xfrm>
            <a:off x="1357290" y="478632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chemeClr val="tx1"/>
                </a:solidFill>
              </a:rPr>
              <a:t>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10" name="Прямоугольник 209"/>
          <p:cNvSpPr/>
          <p:nvPr/>
        </p:nvSpPr>
        <p:spPr>
          <a:xfrm>
            <a:off x="1357290" y="478632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11" name="Прямоугольник 210">
            <a:hlinkClick r:id="rId33" action="ppaction://hlinksldjump"/>
          </p:cNvPr>
          <p:cNvSpPr/>
          <p:nvPr/>
        </p:nvSpPr>
        <p:spPr>
          <a:xfrm>
            <a:off x="4214810" y="2428868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г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12" name="Прямоугольник 211"/>
          <p:cNvSpPr/>
          <p:nvPr/>
        </p:nvSpPr>
        <p:spPr>
          <a:xfrm>
            <a:off x="4214810" y="2428868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13" name="Прямоугольник 212">
            <a:hlinkClick r:id="rId34" action="ppaction://hlinksldjump"/>
          </p:cNvPr>
          <p:cNvSpPr/>
          <p:nvPr/>
        </p:nvSpPr>
        <p:spPr>
          <a:xfrm>
            <a:off x="6500826" y="357187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chemeClr val="tx1"/>
                </a:solidFill>
              </a:rPr>
              <a:t>з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14" name="Прямоугольник 213"/>
          <p:cNvSpPr/>
          <p:nvPr/>
        </p:nvSpPr>
        <p:spPr>
          <a:xfrm>
            <a:off x="6500826" y="357187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0" name="Прямоугольник 139">
            <a:hlinkClick r:id="rId35" action="ppaction://hlinksldjump"/>
          </p:cNvPr>
          <p:cNvSpPr/>
          <p:nvPr/>
        </p:nvSpPr>
        <p:spPr>
          <a:xfrm>
            <a:off x="5357818" y="2428868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5357818" y="2428868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43" name="Прямоугольник 142">
            <a:hlinkClick r:id="rId36" action="ppaction://hlinksldjump"/>
          </p:cNvPr>
          <p:cNvSpPr/>
          <p:nvPr/>
        </p:nvSpPr>
        <p:spPr>
          <a:xfrm>
            <a:off x="5929322" y="2428868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5929322" y="2428868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3" name="Прямоугольник 152">
            <a:hlinkClick r:id="rId37" action="ppaction://hlinksldjump"/>
          </p:cNvPr>
          <p:cNvSpPr/>
          <p:nvPr/>
        </p:nvSpPr>
        <p:spPr>
          <a:xfrm>
            <a:off x="1357290" y="592933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1357290" y="592933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63" name="Прямоугольник 162">
            <a:hlinkClick r:id="rId38" action="ppaction://hlinksldjump"/>
          </p:cNvPr>
          <p:cNvSpPr/>
          <p:nvPr/>
        </p:nvSpPr>
        <p:spPr>
          <a:xfrm>
            <a:off x="1357290" y="535782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г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15" name="Прямоугольник 214"/>
          <p:cNvSpPr/>
          <p:nvPr/>
        </p:nvSpPr>
        <p:spPr>
          <a:xfrm>
            <a:off x="1357290" y="535782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16" name="Прямоугольник 215">
            <a:hlinkClick r:id="rId39" action="ppaction://hlinksldjump"/>
          </p:cNvPr>
          <p:cNvSpPr/>
          <p:nvPr/>
        </p:nvSpPr>
        <p:spPr>
          <a:xfrm>
            <a:off x="6500826" y="535782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17" name="Прямоугольник 216"/>
          <p:cNvSpPr/>
          <p:nvPr/>
        </p:nvSpPr>
        <p:spPr>
          <a:xfrm>
            <a:off x="6500826" y="535782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18" name="Прямоугольник 217">
            <a:hlinkClick r:id="rId40" action="ppaction://hlinksldjump"/>
          </p:cNvPr>
          <p:cNvSpPr/>
          <p:nvPr/>
        </p:nvSpPr>
        <p:spPr>
          <a:xfrm>
            <a:off x="2500298" y="592933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19" name="Прямоугольник 218"/>
          <p:cNvSpPr/>
          <p:nvPr/>
        </p:nvSpPr>
        <p:spPr>
          <a:xfrm>
            <a:off x="2500298" y="592933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20" name="Прямоугольник 219">
            <a:hlinkClick r:id="rId41" action="ppaction://hlinksldjump"/>
          </p:cNvPr>
          <p:cNvSpPr/>
          <p:nvPr/>
        </p:nvSpPr>
        <p:spPr>
          <a:xfrm>
            <a:off x="3643306" y="592933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21" name="Прямоугольник 220"/>
          <p:cNvSpPr/>
          <p:nvPr/>
        </p:nvSpPr>
        <p:spPr>
          <a:xfrm>
            <a:off x="3643306" y="592933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22" name="Прямоугольник 221">
            <a:hlinkClick r:id="rId42" action="ppaction://hlinksldjump"/>
          </p:cNvPr>
          <p:cNvSpPr/>
          <p:nvPr/>
        </p:nvSpPr>
        <p:spPr>
          <a:xfrm>
            <a:off x="4786314" y="592933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23" name="Прямоугольник 222"/>
          <p:cNvSpPr/>
          <p:nvPr/>
        </p:nvSpPr>
        <p:spPr>
          <a:xfrm>
            <a:off x="4786314" y="592933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24" name="Прямоугольник 223">
            <a:hlinkClick r:id="rId43" action="ppaction://hlinksldjump"/>
          </p:cNvPr>
          <p:cNvSpPr/>
          <p:nvPr/>
        </p:nvSpPr>
        <p:spPr>
          <a:xfrm>
            <a:off x="2500298" y="535782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25" name="Прямоугольник 224"/>
          <p:cNvSpPr/>
          <p:nvPr/>
        </p:nvSpPr>
        <p:spPr>
          <a:xfrm>
            <a:off x="2500298" y="535782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26" name="Прямоугольник 225">
            <a:hlinkClick r:id="rId44" action="ppaction://hlinksldjump"/>
          </p:cNvPr>
          <p:cNvSpPr/>
          <p:nvPr/>
        </p:nvSpPr>
        <p:spPr>
          <a:xfrm>
            <a:off x="5929322" y="357187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27" name="Прямоугольник 226"/>
          <p:cNvSpPr/>
          <p:nvPr/>
        </p:nvSpPr>
        <p:spPr>
          <a:xfrm>
            <a:off x="5929322" y="357187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28" name="Прямоугольник 227">
            <a:hlinkClick r:id="rId45" action="ppaction://hlinksldjump"/>
          </p:cNvPr>
          <p:cNvSpPr/>
          <p:nvPr/>
        </p:nvSpPr>
        <p:spPr>
          <a:xfrm>
            <a:off x="5929322" y="535782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29" name="Прямоугольник 228"/>
          <p:cNvSpPr/>
          <p:nvPr/>
        </p:nvSpPr>
        <p:spPr>
          <a:xfrm>
            <a:off x="5929322" y="535782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30" name="Прямоугольник 229">
            <a:hlinkClick r:id="rId46" action="ppaction://hlinksldjump"/>
          </p:cNvPr>
          <p:cNvSpPr/>
          <p:nvPr/>
        </p:nvSpPr>
        <p:spPr>
          <a:xfrm>
            <a:off x="5929322" y="4143380"/>
            <a:ext cx="571504" cy="6429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31" name="Прямоугольник 230"/>
          <p:cNvSpPr/>
          <p:nvPr/>
        </p:nvSpPr>
        <p:spPr>
          <a:xfrm>
            <a:off x="5929322" y="4143380"/>
            <a:ext cx="571504" cy="6429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32" name="Прямоугольник 231">
            <a:hlinkClick r:id="rId47" action="ppaction://hlinksldjump"/>
          </p:cNvPr>
          <p:cNvSpPr/>
          <p:nvPr/>
        </p:nvSpPr>
        <p:spPr>
          <a:xfrm>
            <a:off x="1928794" y="4143380"/>
            <a:ext cx="571504" cy="6429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г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33" name="Прямоугольник 232"/>
          <p:cNvSpPr/>
          <p:nvPr/>
        </p:nvSpPr>
        <p:spPr>
          <a:xfrm>
            <a:off x="1928794" y="4143380"/>
            <a:ext cx="571504" cy="6429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34" name="Прямоугольник 233">
            <a:hlinkClick r:id="rId48" action="ppaction://hlinksldjump"/>
          </p:cNvPr>
          <p:cNvSpPr/>
          <p:nvPr/>
        </p:nvSpPr>
        <p:spPr>
          <a:xfrm>
            <a:off x="5357818" y="478632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Г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35" name="Прямоугольник 234"/>
          <p:cNvSpPr/>
          <p:nvPr/>
        </p:nvSpPr>
        <p:spPr>
          <a:xfrm>
            <a:off x="5357818" y="478632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36" name="Прямоугольник 235">
            <a:hlinkClick r:id="rId49" action="ppaction://hlinksldjump"/>
          </p:cNvPr>
          <p:cNvSpPr/>
          <p:nvPr/>
        </p:nvSpPr>
        <p:spPr>
          <a:xfrm>
            <a:off x="4786314" y="300037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chemeClr val="tx1"/>
                </a:solidFill>
              </a:rPr>
              <a:t>з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37" name="Прямоугольник 236"/>
          <p:cNvSpPr/>
          <p:nvPr/>
        </p:nvSpPr>
        <p:spPr>
          <a:xfrm>
            <a:off x="4786314" y="300037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38" name="Прямоугольник 237">
            <a:hlinkClick r:id="rId50" action="ppaction://hlinksldjump"/>
          </p:cNvPr>
          <p:cNvSpPr/>
          <p:nvPr/>
        </p:nvSpPr>
        <p:spPr>
          <a:xfrm>
            <a:off x="2500298" y="300037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З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39" name="Прямоугольник 238"/>
          <p:cNvSpPr/>
          <p:nvPr/>
        </p:nvSpPr>
        <p:spPr>
          <a:xfrm>
            <a:off x="2500298" y="300037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40" name="Прямоугольник 239"/>
          <p:cNvSpPr/>
          <p:nvPr/>
        </p:nvSpPr>
        <p:spPr>
          <a:xfrm>
            <a:off x="2500298" y="128586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1" name="Прямоугольник 240"/>
          <p:cNvSpPr/>
          <p:nvPr/>
        </p:nvSpPr>
        <p:spPr>
          <a:xfrm>
            <a:off x="4786314" y="128586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2" name="Прямоугольник 241"/>
          <p:cNvSpPr/>
          <p:nvPr/>
        </p:nvSpPr>
        <p:spPr>
          <a:xfrm>
            <a:off x="3643306" y="128586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3" name="Прямоугольник 242"/>
          <p:cNvSpPr/>
          <p:nvPr/>
        </p:nvSpPr>
        <p:spPr>
          <a:xfrm>
            <a:off x="4786314" y="1857364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4" name="Прямоугольник 243"/>
          <p:cNvSpPr/>
          <p:nvPr/>
        </p:nvSpPr>
        <p:spPr>
          <a:xfrm>
            <a:off x="1357290" y="2428868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" name="Прямоугольник 244"/>
          <p:cNvSpPr/>
          <p:nvPr/>
        </p:nvSpPr>
        <p:spPr>
          <a:xfrm>
            <a:off x="1928794" y="2428868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6" name="Прямоугольник 245"/>
          <p:cNvSpPr/>
          <p:nvPr/>
        </p:nvSpPr>
        <p:spPr>
          <a:xfrm>
            <a:off x="1928794" y="592933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7" name="Прямоугольник 246"/>
          <p:cNvSpPr/>
          <p:nvPr/>
        </p:nvSpPr>
        <p:spPr>
          <a:xfrm>
            <a:off x="6500826" y="300037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8" name="Прямоугольник 247"/>
          <p:cNvSpPr/>
          <p:nvPr/>
        </p:nvSpPr>
        <p:spPr>
          <a:xfrm>
            <a:off x="5929322" y="300037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9" name="Прямоугольник 248"/>
          <p:cNvSpPr/>
          <p:nvPr/>
        </p:nvSpPr>
        <p:spPr>
          <a:xfrm>
            <a:off x="6500826" y="4143380"/>
            <a:ext cx="571504" cy="6429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0" name="Прямоугольник 249"/>
          <p:cNvSpPr/>
          <p:nvPr/>
        </p:nvSpPr>
        <p:spPr>
          <a:xfrm>
            <a:off x="6500826" y="478632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1" name="Прямоугольник 250"/>
          <p:cNvSpPr/>
          <p:nvPr/>
        </p:nvSpPr>
        <p:spPr>
          <a:xfrm>
            <a:off x="1928794" y="535782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2" name="Прямоугольник 251"/>
          <p:cNvSpPr/>
          <p:nvPr/>
        </p:nvSpPr>
        <p:spPr>
          <a:xfrm>
            <a:off x="1928794" y="478632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3" name="Прямоугольник 252">
            <a:hlinkClick r:id="rId51" action="ppaction://hlinksldjump"/>
          </p:cNvPr>
          <p:cNvSpPr/>
          <p:nvPr/>
        </p:nvSpPr>
        <p:spPr>
          <a:xfrm>
            <a:off x="1928794" y="300037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54" name="Прямоугольник 253"/>
          <p:cNvSpPr/>
          <p:nvPr/>
        </p:nvSpPr>
        <p:spPr>
          <a:xfrm>
            <a:off x="1928794" y="300037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55" name="Прямоугольник 254"/>
          <p:cNvSpPr/>
          <p:nvPr/>
        </p:nvSpPr>
        <p:spPr>
          <a:xfrm>
            <a:off x="5357818" y="300037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6" name="Прямоугольник 255"/>
          <p:cNvSpPr/>
          <p:nvPr/>
        </p:nvSpPr>
        <p:spPr>
          <a:xfrm>
            <a:off x="5929322" y="478632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7" name="Прямоугольник 256"/>
          <p:cNvSpPr/>
          <p:nvPr/>
        </p:nvSpPr>
        <p:spPr>
          <a:xfrm>
            <a:off x="3071802" y="2428868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8" name="Прямоугольник 257"/>
          <p:cNvSpPr/>
          <p:nvPr/>
        </p:nvSpPr>
        <p:spPr>
          <a:xfrm>
            <a:off x="4214810" y="5929330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9" name="Прямоугольник 258"/>
          <p:cNvSpPr/>
          <p:nvPr/>
        </p:nvSpPr>
        <p:spPr>
          <a:xfrm>
            <a:off x="2500298" y="478632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" name="Прямоугольник 206">
            <a:hlinkClick r:id="rId52" action="ppaction://hlinksldjump"/>
          </p:cNvPr>
          <p:cNvSpPr/>
          <p:nvPr/>
        </p:nvSpPr>
        <p:spPr>
          <a:xfrm>
            <a:off x="3071802" y="478632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08" name="Прямоугольник 207"/>
          <p:cNvSpPr/>
          <p:nvPr/>
        </p:nvSpPr>
        <p:spPr>
          <a:xfrm>
            <a:off x="3071802" y="478632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60" name="Прямоугольник 259">
            <a:hlinkClick r:id="rId53" action="ppaction://hlinksldjump"/>
          </p:cNvPr>
          <p:cNvSpPr/>
          <p:nvPr/>
        </p:nvSpPr>
        <p:spPr>
          <a:xfrm>
            <a:off x="4214810" y="535782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61" name="Прямоугольник 260"/>
          <p:cNvSpPr/>
          <p:nvPr/>
        </p:nvSpPr>
        <p:spPr>
          <a:xfrm>
            <a:off x="4214810" y="535782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62" name="Прямоугольник 261">
            <a:hlinkClick r:id="rId54" action="ppaction://hlinksldjump"/>
          </p:cNvPr>
          <p:cNvSpPr/>
          <p:nvPr/>
        </p:nvSpPr>
        <p:spPr>
          <a:xfrm>
            <a:off x="3071802" y="300037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г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63" name="Прямоугольник 262"/>
          <p:cNvSpPr/>
          <p:nvPr/>
        </p:nvSpPr>
        <p:spPr>
          <a:xfrm>
            <a:off x="3071802" y="300037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64" name="Прямоугольник 263">
            <a:hlinkClick r:id="rId55" action="ppaction://hlinksldjump"/>
          </p:cNvPr>
          <p:cNvSpPr/>
          <p:nvPr/>
        </p:nvSpPr>
        <p:spPr>
          <a:xfrm>
            <a:off x="3643306" y="300037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г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65" name="Прямоугольник 264"/>
          <p:cNvSpPr/>
          <p:nvPr/>
        </p:nvSpPr>
        <p:spPr>
          <a:xfrm>
            <a:off x="3643306" y="3000372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66" name="Прямоугольник 265">
            <a:hlinkClick r:id="rId56" action="ppaction://hlinksldjump"/>
          </p:cNvPr>
          <p:cNvSpPr/>
          <p:nvPr/>
        </p:nvSpPr>
        <p:spPr>
          <a:xfrm>
            <a:off x="4786314" y="357187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67" name="Прямоугольник 266"/>
          <p:cNvSpPr/>
          <p:nvPr/>
        </p:nvSpPr>
        <p:spPr>
          <a:xfrm>
            <a:off x="4786314" y="357187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68" name="Прямоугольник 267">
            <a:hlinkClick r:id="rId57" action="ppaction://hlinksldjump"/>
          </p:cNvPr>
          <p:cNvSpPr/>
          <p:nvPr/>
        </p:nvSpPr>
        <p:spPr>
          <a:xfrm>
            <a:off x="5357818" y="357187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г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69" name="Прямоугольник 268"/>
          <p:cNvSpPr/>
          <p:nvPr/>
        </p:nvSpPr>
        <p:spPr>
          <a:xfrm>
            <a:off x="5357818" y="357187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70" name="Прямоугольник 269">
            <a:hlinkClick r:id="rId58" action="ppaction://hlinksldjump"/>
          </p:cNvPr>
          <p:cNvSpPr/>
          <p:nvPr/>
        </p:nvSpPr>
        <p:spPr>
          <a:xfrm>
            <a:off x="2500298" y="4143380"/>
            <a:ext cx="571504" cy="6429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г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71" name="Прямоугольник 270"/>
          <p:cNvSpPr/>
          <p:nvPr/>
        </p:nvSpPr>
        <p:spPr>
          <a:xfrm>
            <a:off x="2500298" y="4143380"/>
            <a:ext cx="571504" cy="6429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72" name="Прямоугольник 271">
            <a:hlinkClick r:id="rId59" action="ppaction://hlinksldjump"/>
          </p:cNvPr>
          <p:cNvSpPr/>
          <p:nvPr/>
        </p:nvSpPr>
        <p:spPr>
          <a:xfrm>
            <a:off x="3071802" y="4143380"/>
            <a:ext cx="571504" cy="6429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г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73" name="Прямоугольник 272"/>
          <p:cNvSpPr/>
          <p:nvPr/>
        </p:nvSpPr>
        <p:spPr>
          <a:xfrm>
            <a:off x="3071802" y="4143380"/>
            <a:ext cx="571504" cy="6429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4" name="Прямоугольник 273">
            <a:hlinkClick r:id="rId60" action="ppaction://hlinksldjump"/>
          </p:cNvPr>
          <p:cNvSpPr/>
          <p:nvPr/>
        </p:nvSpPr>
        <p:spPr>
          <a:xfrm>
            <a:off x="3071802" y="535782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chemeClr val="tx1"/>
                </a:solidFill>
              </a:rPr>
              <a:t>з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75" name="Прямоугольник 274"/>
          <p:cNvSpPr/>
          <p:nvPr/>
        </p:nvSpPr>
        <p:spPr>
          <a:xfrm>
            <a:off x="3071802" y="535782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76" name="Прямоугольник 275">
            <a:hlinkClick r:id="rId61" action="ppaction://hlinksldjump"/>
          </p:cNvPr>
          <p:cNvSpPr/>
          <p:nvPr/>
        </p:nvSpPr>
        <p:spPr>
          <a:xfrm>
            <a:off x="3643306" y="535782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chemeClr val="tx1"/>
                </a:solidFill>
              </a:rPr>
              <a:t>з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77" name="Прямоугольник 276"/>
          <p:cNvSpPr/>
          <p:nvPr/>
        </p:nvSpPr>
        <p:spPr>
          <a:xfrm>
            <a:off x="3643306" y="535782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78" name="Прямоугольник 277">
            <a:hlinkClick r:id="rId62" action="ppaction://hlinksldjump"/>
          </p:cNvPr>
          <p:cNvSpPr/>
          <p:nvPr/>
        </p:nvSpPr>
        <p:spPr>
          <a:xfrm>
            <a:off x="4786314" y="535782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chemeClr val="tx1"/>
                </a:solidFill>
              </a:rPr>
              <a:t>г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79" name="Прямоугольник 278"/>
          <p:cNvSpPr/>
          <p:nvPr/>
        </p:nvSpPr>
        <p:spPr>
          <a:xfrm>
            <a:off x="4786314" y="535782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80" name="Прямоугольник 279">
            <a:hlinkClick r:id="rId63" action="ppaction://hlinksldjump"/>
          </p:cNvPr>
          <p:cNvSpPr/>
          <p:nvPr/>
        </p:nvSpPr>
        <p:spPr>
          <a:xfrm>
            <a:off x="5357818" y="535782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З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81" name="Прямоугольник 280"/>
          <p:cNvSpPr/>
          <p:nvPr/>
        </p:nvSpPr>
        <p:spPr>
          <a:xfrm>
            <a:off x="5357818" y="5357826"/>
            <a:ext cx="571504" cy="5715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5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46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2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53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60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6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67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3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74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0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81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7" dur="2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88" dur="2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2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4" dur="2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95" dur="2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2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1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2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204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" fill="hold">
                      <p:stCondLst>
                        <p:cond delay="0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8" dur="2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9" dur="2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2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5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16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7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2" dur="2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23" dur="2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" dur="2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>
                      <p:stCondLst>
                        <p:cond delay="0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9" dur="2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30" dur="2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1" dur="2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1" dur="2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42" dur="2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3" dur="2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244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5" fill="hold">
                      <p:stCondLst>
                        <p:cond delay="0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249" restart="whenNotActive" fill="hold" evtFilter="cancelBubble" nodeType="interactiveSeq">
                <p:stCondLst>
                  <p:cond evt="onClick" delay="0">
                    <p:tgtEl>
                      <p:spTgt spid="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0" fill="hold">
                      <p:stCondLst>
                        <p:cond delay="0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8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259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0" fill="hold">
                      <p:stCondLst>
                        <p:cond delay="0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264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5" fill="hold">
                      <p:stCondLst>
                        <p:cond delay="0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269" restart="whenNotActive" fill="hold" evtFilter="cancelBubble" nodeType="interactiveSeq">
                <p:stCondLst>
                  <p:cond evt="onClick" delay="0">
                    <p:tgtEl>
                      <p:spTgt spid="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0" fill="hold">
                      <p:stCondLst>
                        <p:cond delay="0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"/>
                  </p:tgtEl>
                </p:cond>
              </p:nextCondLst>
            </p:seq>
            <p:seq concurrent="1" nextAc="seek">
              <p:cTn id="279" restart="whenNotActive" fill="hold" evtFilter="cancelBubble" nodeType="interactiveSeq">
                <p:stCondLst>
                  <p:cond evt="onClick" delay="0">
                    <p:tgtEl>
                      <p:spTgt spid="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0" fill="hold">
                      <p:stCondLst>
                        <p:cond delay="0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2"/>
                  </p:tgtEl>
                </p:cond>
              </p:nextCondLst>
            </p:seq>
            <p:seq concurrent="1" nextAc="seek">
              <p:cTn id="289" restart="whenNotActive" fill="hold" evtFilter="cancelBubble" nodeType="interactiveSeq">
                <p:stCondLst>
                  <p:cond evt="onClick" delay="0">
                    <p:tgtEl>
                      <p:spTgt spid="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0" fill="hold">
                      <p:stCondLst>
                        <p:cond delay="0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"/>
                  </p:tgtEl>
                </p:cond>
              </p:nextCondLst>
            </p:seq>
            <p:seq concurrent="1" nextAc="seek">
              <p:cTn id="294" restart="whenNotActive" fill="hold" evtFilter="cancelBubble" nodeType="interactiveSeq">
                <p:stCondLst>
                  <p:cond evt="onClick" delay="0">
                    <p:tgtEl>
                      <p:spTgt spid="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5" fill="hold">
                      <p:stCondLst>
                        <p:cond delay="0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"/>
                  </p:tgtEl>
                </p:cond>
              </p:nextCondLst>
            </p:seq>
            <p:seq concurrent="1" nextAc="seek">
              <p:cTn id="299" restart="whenNotActive" fill="hold" evtFilter="cancelBubble" nodeType="interactiveSeq">
                <p:stCondLst>
                  <p:cond evt="onClick" delay="0">
                    <p:tgtEl>
                      <p:spTgt spid="2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0" fill="hold">
                      <p:stCondLst>
                        <p:cond delay="0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"/>
                  </p:tgtEl>
                </p:cond>
              </p:nextCondLst>
            </p:seq>
            <p:seq concurrent="1" nextAc="seek">
              <p:cTn id="304" restart="whenNotActive" fill="hold" evtFilter="cancelBubble" nodeType="interactiveSeq">
                <p:stCondLst>
                  <p:cond evt="onClick" delay="0">
                    <p:tgtEl>
                      <p:spTgt spid="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5" fill="hold">
                      <p:stCondLst>
                        <p:cond delay="0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"/>
                  </p:tgtEl>
                </p:cond>
              </p:nextCondLst>
            </p:seq>
            <p:seq concurrent="1" nextAc="seek">
              <p:cTn id="309" restart="whenNotActive" fill="hold" evtFilter="cancelBubble" nodeType="interactiveSeq">
                <p:stCondLst>
                  <p:cond evt="onClick" delay="0">
                    <p:tgtEl>
                      <p:spTgt spid="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0" fill="hold">
                      <p:stCondLst>
                        <p:cond delay="0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319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0" fill="hold">
                      <p:stCondLst>
                        <p:cond delay="0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324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5" fill="hold">
                      <p:stCondLst>
                        <p:cond delay="0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329" restart="whenNotActive" fill="hold" evtFilter="cancelBubble" nodeType="interactiveSeq">
                <p:stCondLst>
                  <p:cond evt="onClick" delay="0">
                    <p:tgtEl>
                      <p:spTgt spid="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0" fill="hold">
                      <p:stCondLst>
                        <p:cond delay="0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"/>
                  </p:tgtEl>
                </p:cond>
              </p:nextCondLst>
            </p:seq>
            <p:seq concurrent="1" nextAc="seek">
              <p:cTn id="334" restart="whenNotActive" fill="hold" evtFilter="cancelBubble" nodeType="interactiveSeq">
                <p:stCondLst>
                  <p:cond evt="onClick" delay="0">
                    <p:tgtEl>
                      <p:spTgt spid="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5" fill="hold">
                      <p:stCondLst>
                        <p:cond delay="0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"/>
                  </p:tgtEl>
                </p:cond>
              </p:nextCondLst>
            </p:seq>
            <p:seq concurrent="1" nextAc="seek">
              <p:cTn id="339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0" fill="hold">
                      <p:stCondLst>
                        <p:cond delay="0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"/>
                  </p:tgtEl>
                </p:cond>
              </p:nextCondLst>
            </p:seq>
            <p:seq concurrent="1" nextAc="seek">
              <p:cTn id="349" restart="whenNotActive" fill="hold" evtFilter="cancelBubble" nodeType="interactiveSeq">
                <p:stCondLst>
                  <p:cond evt="onClick" delay="0">
                    <p:tgtEl>
                      <p:spTgt spid="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0" fill="hold">
                      <p:stCondLst>
                        <p:cond delay="0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"/>
                  </p:tgtEl>
                </p:cond>
              </p:nextCondLst>
            </p:seq>
            <p:seq concurrent="1" nextAc="seek">
              <p:cTn id="354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5" fill="hold">
                      <p:stCondLst>
                        <p:cond delay="0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  <p:seq concurrent="1" nextAc="seek">
              <p:cTn id="359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0" fill="hold">
                      <p:stCondLst>
                        <p:cond delay="0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364" restart="whenNotActive" fill="hold" evtFilter="cancelBubble" nodeType="interactiveSeq">
                <p:stCondLst>
                  <p:cond evt="onClick" delay="0">
                    <p:tgtEl>
                      <p:spTgt spid="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5" fill="hold">
                      <p:stCondLst>
                        <p:cond delay="0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9"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"/>
                  </p:tgtEl>
                </p:cond>
              </p:nextCondLst>
            </p:seq>
            <p:seq concurrent="1" nextAc="seek">
              <p:cTn id="379" restart="whenNotActive" fill="hold" evtFilter="cancelBubble" nodeType="interactiveSeq">
                <p:stCondLst>
                  <p:cond evt="onClick" delay="0">
                    <p:tgtEl>
                      <p:spTgt spid="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0" fill="hold">
                      <p:stCondLst>
                        <p:cond delay="0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"/>
                  </p:tgtEl>
                </p:cond>
              </p:nextCondLst>
            </p:seq>
            <p:seq concurrent="1" nextAc="seek">
              <p:cTn id="384" restart="whenNotActive" fill="hold" evtFilter="cancelBubble" nodeType="interactiveSeq">
                <p:stCondLst>
                  <p:cond evt="onClick" delay="0">
                    <p:tgtEl>
                      <p:spTgt spid="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5" fill="hold">
                      <p:stCondLst>
                        <p:cond delay="0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"/>
                  </p:tgtEl>
                </p:cond>
              </p:nextCondLst>
            </p:seq>
            <p:seq concurrent="1" nextAc="seek">
              <p:cTn id="389" restart="whenNotActive" fill="hold" evtFilter="cancelBubble" nodeType="interactiveSeq">
                <p:stCondLst>
                  <p:cond evt="onClick" delay="0">
                    <p:tgtEl>
                      <p:spTgt spid="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0" fill="hold">
                      <p:stCondLst>
                        <p:cond delay="0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9"/>
                  </p:tgtEl>
                </p:cond>
              </p:nextCondLst>
            </p:seq>
            <p:seq concurrent="1" nextAc="seek">
              <p:cTn id="394" restart="whenNotActive" fill="hold" evtFilter="cancelBubble" nodeType="interactiveSeq">
                <p:stCondLst>
                  <p:cond evt="onClick" delay="0">
                    <p:tgtEl>
                      <p:spTgt spid="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5" fill="hold">
                      <p:stCondLst>
                        <p:cond delay="0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8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"/>
                  </p:tgtEl>
                </p:cond>
              </p:nextCondLst>
            </p:seq>
            <p:seq concurrent="1" nextAc="seek">
              <p:cTn id="400" restart="whenNotActive" fill="hold" evtFilter="cancelBubble" nodeType="interactiveSeq">
                <p:stCondLst>
                  <p:cond evt="onClick" delay="0">
                    <p:tgtEl>
                      <p:spTgt spid="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1" fill="hold">
                      <p:stCondLst>
                        <p:cond delay="0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4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1"/>
                  </p:tgtEl>
                </p:cond>
              </p:nextCondLst>
            </p:seq>
            <p:seq concurrent="1" nextAc="seek">
              <p:cTn id="406" restart="whenNotActive" fill="hold" evtFilter="cancelBubble" nodeType="interactiveSeq">
                <p:stCondLst>
                  <p:cond evt="onClick" delay="0">
                    <p:tgtEl>
                      <p:spTgt spid="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7" fill="hold">
                      <p:stCondLst>
                        <p:cond delay="0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0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2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6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"/>
                  </p:tgtEl>
                </p:cond>
              </p:nextCondLst>
            </p:seq>
            <p:seq concurrent="1" nextAc="seek">
              <p:cTn id="418" restart="whenNotActive" fill="hold" evtFilter="cancelBubble" nodeType="interactiveSeq">
                <p:stCondLst>
                  <p:cond evt="onClick" delay="0">
                    <p:tgtEl>
                      <p:spTgt spid="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9" fill="hold">
                      <p:stCondLst>
                        <p:cond delay="0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2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"/>
                  </p:tgtEl>
                </p:cond>
              </p:nextCondLst>
            </p:seq>
            <p:seq concurrent="1" nextAc="seek">
              <p:cTn id="424" restart="whenNotActive" fill="hold" evtFilter="cancelBubble" nodeType="interactiveSeq">
                <p:stCondLst>
                  <p:cond evt="onClick" delay="0">
                    <p:tgtEl>
                      <p:spTgt spid="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5" fill="hold">
                      <p:stCondLst>
                        <p:cond delay="0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8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"/>
                  </p:tgtEl>
                </p:cond>
              </p:nextCondLst>
            </p:seq>
            <p:seq concurrent="1" nextAc="seek">
              <p:cTn id="430" restart="whenNotActive" fill="hold" evtFilter="cancelBubble" nodeType="interactiveSeq">
                <p:stCondLst>
                  <p:cond evt="onClick" delay="0">
                    <p:tgtEl>
                      <p:spTgt spid="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1" fill="hold">
                      <p:stCondLst>
                        <p:cond delay="0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4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"/>
                  </p:tgtEl>
                </p:cond>
              </p:nextCondLst>
            </p:seq>
            <p:seq concurrent="1" nextAc="seek">
              <p:cTn id="436" restart="whenNotActive" fill="hold" evtFilter="cancelBubble" nodeType="interactiveSeq">
                <p:stCondLst>
                  <p:cond evt="onClick" delay="0">
                    <p:tgtEl>
                      <p:spTgt spid="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7" fill="hold">
                      <p:stCondLst>
                        <p:cond delay="0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0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7"/>
                  </p:tgtEl>
                </p:cond>
              </p:nextCondLst>
            </p:seq>
            <p:seq concurrent="1" nextAc="seek">
              <p:cTn id="442" restart="whenNotActive" fill="hold" evtFilter="cancelBubble" nodeType="interactiveSeq">
                <p:stCondLst>
                  <p:cond evt="onClick" delay="0">
                    <p:tgtEl>
                      <p:spTgt spid="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3" fill="hold">
                      <p:stCondLst>
                        <p:cond delay="0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6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8"/>
                  </p:tgtEl>
                </p:cond>
              </p:nextCondLst>
            </p:seq>
            <p:seq concurrent="1" nextAc="seek">
              <p:cTn id="448" restart="whenNotActive" fill="hold" evtFilter="cancelBubble" nodeType="interactiveSeq">
                <p:stCondLst>
                  <p:cond evt="onClick" delay="0">
                    <p:tgtEl>
                      <p:spTgt spid="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9" fill="hold">
                      <p:stCondLst>
                        <p:cond delay="0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2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9"/>
                  </p:tgtEl>
                </p:cond>
              </p:nextCondLst>
            </p:seq>
            <p:seq concurrent="1" nextAc="seek">
              <p:cTn id="454" restart="whenNotActive" fill="hold" evtFilter="cancelBubble" nodeType="interactiveSeq">
                <p:stCondLst>
                  <p:cond evt="onClick" delay="0">
                    <p:tgtEl>
                      <p:spTgt spid="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5" fill="hold">
                      <p:stCondLst>
                        <p:cond delay="0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8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0"/>
                  </p:tgtEl>
                </p:cond>
              </p:nextCondLst>
            </p:seq>
            <p:seq concurrent="1" nextAc="seek">
              <p:cTn id="460" restart="whenNotActive" fill="hold" evtFilter="cancelBubble" nodeType="interactiveSeq">
                <p:stCondLst>
                  <p:cond evt="onClick" delay="0">
                    <p:tgtEl>
                      <p:spTgt spid="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1" fill="hold">
                      <p:stCondLst>
                        <p:cond delay="0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4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"/>
                  </p:tgtEl>
                </p:cond>
              </p:nextCondLst>
            </p:seq>
            <p:seq concurrent="1" nextAc="seek">
              <p:cTn id="466" restart="whenNotActive" fill="hold" evtFilter="cancelBubble" nodeType="interactiveSeq">
                <p:stCondLst>
                  <p:cond evt="onClick" delay="0">
                    <p:tgtEl>
                      <p:spTgt spid="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7" fill="hold">
                      <p:stCondLst>
                        <p:cond delay="0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0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2"/>
                  </p:tgtEl>
                </p:cond>
              </p:nextCondLst>
            </p:seq>
            <p:seq concurrent="1" nextAc="seek">
              <p:cTn id="472" restart="whenNotActive" fill="hold" evtFilter="cancelBubble" nodeType="interactiveSeq">
                <p:stCondLst>
                  <p:cond evt="onClick" delay="0">
                    <p:tgtEl>
                      <p:spTgt spid="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3" fill="hold">
                      <p:stCondLst>
                        <p:cond delay="0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4"/>
                  </p:tgtEl>
                </p:cond>
              </p:nextCondLst>
            </p:seq>
            <p:seq concurrent="1" nextAc="seek">
              <p:cTn id="477" restart="whenNotActive" fill="hold" evtFilter="cancelBubble" nodeType="interactiveSeq">
                <p:stCondLst>
                  <p:cond evt="onClick" delay="0">
                    <p:tgtEl>
                      <p:spTgt spid="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8" fill="hold">
                      <p:stCondLst>
                        <p:cond delay="0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1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5"/>
                  </p:tgtEl>
                </p:cond>
              </p:nextCondLst>
            </p:seq>
            <p:seq concurrent="1" nextAc="seek">
              <p:cTn id="483" restart="whenNotActive" fill="hold" evtFilter="cancelBubble" nodeType="interactiveSeq">
                <p:stCondLst>
                  <p:cond evt="onClick" delay="0">
                    <p:tgtEl>
                      <p:spTgt spid="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4" fill="hold">
                      <p:stCondLst>
                        <p:cond delay="0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"/>
                  </p:tgtEl>
                </p:cond>
              </p:nextCondLst>
            </p:seq>
            <p:seq concurrent="1" nextAc="seek">
              <p:cTn id="489" restart="whenNotActive" fill="hold" evtFilter="cancelBubble" nodeType="interactiveSeq">
                <p:stCondLst>
                  <p:cond evt="onClick" delay="0">
                    <p:tgtEl>
                      <p:spTgt spid="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0" fill="hold">
                      <p:stCondLst>
                        <p:cond delay="0"/>
                      </p:stCondLst>
                      <p:childTnLst>
                        <p:par>
                          <p:cTn id="491" fill="hold">
                            <p:stCondLst>
                              <p:cond delay="0"/>
                            </p:stCondLst>
                            <p:childTnLst>
                              <p:par>
                                <p:cTn id="49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3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"/>
                  </p:tgtEl>
                </p:cond>
              </p:nextCondLst>
            </p:seq>
            <p:seq concurrent="1" nextAc="seek">
              <p:cTn id="495" restart="whenNotActive" fill="hold" evtFilter="cancelBubble" nodeType="interactiveSeq">
                <p:stCondLst>
                  <p:cond evt="onClick" delay="0">
                    <p:tgtEl>
                      <p:spTgt spid="2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6" fill="hold">
                      <p:stCondLst>
                        <p:cond delay="0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9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8"/>
                  </p:tgtEl>
                </p:cond>
              </p:nextCondLst>
            </p:seq>
            <p:seq concurrent="1" nextAc="seek">
              <p:cTn id="501" restart="whenNotActive" fill="hold" evtFilter="cancelBubble" nodeType="interactiveSeq">
                <p:stCondLst>
                  <p:cond evt="onClick" delay="0">
                    <p:tgtEl>
                      <p:spTgt spid="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2" fill="hold">
                      <p:stCondLst>
                        <p:cond delay="0"/>
                      </p:stCondLst>
                      <p:childTnLst>
                        <p:par>
                          <p:cTn id="503" fill="hold">
                            <p:stCondLst>
                              <p:cond delay="0"/>
                            </p:stCondLst>
                            <p:childTnLst>
                              <p:par>
                                <p:cTn id="50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5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9"/>
                  </p:tgtEl>
                </p:cond>
              </p:nextCondLst>
            </p:seq>
            <p:seq concurrent="1" nextAc="seek">
              <p:cTn id="507" restart="whenNotActive" fill="hold" evtFilter="cancelBubble" nodeType="interactiveSeq">
                <p:stCondLst>
                  <p:cond evt="onClick" delay="0">
                    <p:tgtEl>
                      <p:spTgt spid="2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8" fill="hold">
                      <p:stCondLst>
                        <p:cond delay="0"/>
                      </p:stCondLst>
                      <p:childTnLst>
                        <p:par>
                          <p:cTn id="509" fill="hold">
                            <p:stCondLst>
                              <p:cond delay="0"/>
                            </p:stCondLst>
                            <p:childTnLst>
                              <p:par>
                                <p:cTn id="5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"/>
                  </p:tgtEl>
                </p:cond>
              </p:nextCondLst>
            </p:seq>
            <p:seq concurrent="1" nextAc="seek">
              <p:cTn id="512" restart="whenNotActive" fill="hold" evtFilter="cancelBubble" nodeType="interactiveSeq">
                <p:stCondLst>
                  <p:cond evt="onClick" delay="0">
                    <p:tgtEl>
                      <p:spTgt spid="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3" fill="hold">
                      <p:stCondLst>
                        <p:cond delay="0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1"/>
                  </p:tgtEl>
                </p:cond>
              </p:nextCondLst>
            </p:seq>
            <p:seq concurrent="1" nextAc="seek">
              <p:cTn id="517" restart="whenNotActive" fill="hold" evtFilter="cancelBubble" nodeType="interactiveSeq">
                <p:stCondLst>
                  <p:cond evt="onClick" delay="0">
                    <p:tgtEl>
                      <p:spTgt spid="2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8" fill="hold">
                      <p:stCondLst>
                        <p:cond delay="0"/>
                      </p:stCondLst>
                      <p:childTnLst>
                        <p:par>
                          <p:cTn id="519" fill="hold">
                            <p:stCondLst>
                              <p:cond delay="0"/>
                            </p:stCondLst>
                            <p:childTnLst>
                              <p:par>
                                <p:cTn id="5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3"/>
                  </p:tgtEl>
                </p:cond>
              </p:nextCondLst>
            </p:seq>
            <p:seq concurrent="1" nextAc="seek">
              <p:cTn id="522" restart="whenNotActive" fill="hold" evtFilter="cancelBubble" nodeType="interactiveSeq">
                <p:stCondLst>
                  <p:cond evt="onClick" delay="0">
                    <p:tgtEl>
                      <p:spTgt spid="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3" fill="hold">
                      <p:stCondLst>
                        <p:cond delay="0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5"/>
                  </p:tgtEl>
                </p:cond>
              </p:nextCondLst>
            </p:seq>
            <p:seq concurrent="1" nextAc="seek">
              <p:cTn id="527" restart="whenNotActive" fill="hold" evtFilter="cancelBubble" nodeType="interactiveSeq">
                <p:stCondLst>
                  <p:cond evt="onClick" delay="0">
                    <p:tgtEl>
                      <p:spTgt spid="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8" fill="hold">
                      <p:stCondLst>
                        <p:cond delay="0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7"/>
                  </p:tgtEl>
                </p:cond>
              </p:nextCondLst>
            </p:seq>
            <p:seq concurrent="1" nextAc="seek">
              <p:cTn id="532" restart="whenNotActive" fill="hold" evtFilter="cancelBubble" nodeType="interactiveSeq">
                <p:stCondLst>
                  <p:cond evt="onClick" delay="0">
                    <p:tgtEl>
                      <p:spTgt spid="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3" fill="hold">
                      <p:stCondLst>
                        <p:cond delay="0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9"/>
                  </p:tgtEl>
                </p:cond>
              </p:nextCondLst>
            </p:seq>
            <p:seq concurrent="1" nextAc="seek">
              <p:cTn id="537" restart="whenNotActive" fill="hold" evtFilter="cancelBubble" nodeType="interactiveSeq">
                <p:stCondLst>
                  <p:cond evt="onClick" delay="0">
                    <p:tgtEl>
                      <p:spTgt spid="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8" fill="hold">
                      <p:stCondLst>
                        <p:cond delay="0"/>
                      </p:stCondLst>
                      <p:childTnLst>
                        <p:par>
                          <p:cTn id="539" fill="hold">
                            <p:stCondLst>
                              <p:cond delay="0"/>
                            </p:stCondLst>
                            <p:childTnLst>
                              <p:par>
                                <p:cTn id="5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1"/>
                  </p:tgtEl>
                </p:cond>
              </p:nextCondLst>
            </p:seq>
            <p:seq concurrent="1" nextAc="seek">
              <p:cTn id="542" restart="whenNotActive" fill="hold" evtFilter="cancelBubble" nodeType="interactiveSeq">
                <p:stCondLst>
                  <p:cond evt="onClick" delay="0">
                    <p:tgtEl>
                      <p:spTgt spid="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3" fill="hold">
                      <p:stCondLst>
                        <p:cond delay="0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3"/>
                  </p:tgtEl>
                </p:cond>
              </p:nextCondLst>
            </p:seq>
            <p:seq concurrent="1" nextAc="seek">
              <p:cTn id="547" restart="whenNotActive" fill="hold" evtFilter="cancelBubble" nodeType="interactiveSeq">
                <p:stCondLst>
                  <p:cond evt="onClick" delay="0">
                    <p:tgtEl>
                      <p:spTgt spid="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8" fill="hold">
                      <p:stCondLst>
                        <p:cond delay="0"/>
                      </p:stCondLst>
                      <p:childTnLst>
                        <p:par>
                          <p:cTn id="549" fill="hold">
                            <p:stCondLst>
                              <p:cond delay="0"/>
                            </p:stCondLst>
                            <p:childTnLst>
                              <p:par>
                                <p:cTn id="5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5"/>
                  </p:tgtEl>
                </p:cond>
              </p:nextCondLst>
            </p:seq>
            <p:seq concurrent="1" nextAc="seek">
              <p:cTn id="552" restart="whenNotActive" fill="hold" evtFilter="cancelBubble" nodeType="interactiveSeq">
                <p:stCondLst>
                  <p:cond evt="onClick" delay="0">
                    <p:tgtEl>
                      <p:spTgt spid="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3" fill="hold">
                      <p:stCondLst>
                        <p:cond delay="0"/>
                      </p:stCondLst>
                      <p:childTnLst>
                        <p:par>
                          <p:cTn id="554" fill="hold">
                            <p:stCondLst>
                              <p:cond delay="0"/>
                            </p:stCondLst>
                            <p:childTnLst>
                              <p:par>
                                <p:cTn id="5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7"/>
                  </p:tgtEl>
                </p:cond>
              </p:nextCondLst>
            </p:seq>
            <p:seq concurrent="1" nextAc="seek">
              <p:cTn id="557" restart="whenNotActive" fill="hold" evtFilter="cancelBubble" nodeType="interactiveSeq">
                <p:stCondLst>
                  <p:cond evt="onClick" delay="0">
                    <p:tgtEl>
                      <p:spTgt spid="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8" fill="hold">
                      <p:stCondLst>
                        <p:cond delay="0"/>
                      </p:stCondLst>
                      <p:childTnLst>
                        <p:par>
                          <p:cTn id="559" fill="hold">
                            <p:stCondLst>
                              <p:cond delay="0"/>
                            </p:stCondLst>
                            <p:childTnLst>
                              <p:par>
                                <p:cTn id="5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9"/>
                  </p:tgtEl>
                </p:cond>
              </p:nextCondLst>
            </p:seq>
            <p:seq concurrent="1" nextAc="seek">
              <p:cTn id="562" restart="whenNotActive" fill="hold" evtFilter="cancelBubble" nodeType="interactiveSeq">
                <p:stCondLst>
                  <p:cond evt="onClick" delay="0">
                    <p:tgtEl>
                      <p:spTgt spid="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3" fill="hold">
                      <p:stCondLst>
                        <p:cond delay="0"/>
                      </p:stCondLst>
                      <p:childTnLst>
                        <p:par>
                          <p:cTn id="564" fill="hold">
                            <p:stCondLst>
                              <p:cond delay="0"/>
                            </p:stCondLst>
                            <p:childTnLst>
                              <p:par>
                                <p:cTn id="5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1"/>
                  </p:tgtEl>
                </p:cond>
              </p:nextCondLst>
            </p:seq>
          </p:childTnLst>
        </p:cTn>
      </p:par>
    </p:tnLst>
    <p:bldLst>
      <p:bldP spid="167" grpId="1" animBg="1"/>
      <p:bldP spid="169" grpId="1" animBg="1"/>
      <p:bldP spid="85" grpId="1" animBg="1"/>
      <p:bldP spid="87" grpId="0" animBg="1"/>
      <p:bldP spid="92" grpId="0" animBg="1"/>
      <p:bldP spid="102" grpId="1" animBg="1"/>
      <p:bldP spid="93" grpId="0" animBg="1"/>
      <p:bldP spid="103" grpId="0" animBg="1"/>
      <p:bldP spid="105" grpId="1" animBg="1"/>
      <p:bldP spid="147" grpId="0" animBg="1"/>
      <p:bldP spid="149" grpId="0" animBg="1"/>
      <p:bldP spid="151" grpId="0" animBg="1"/>
      <p:bldP spid="158" grpId="1" animBg="1"/>
      <p:bldP spid="160" grpId="1" animBg="1"/>
      <p:bldP spid="162" grpId="1" animBg="1"/>
      <p:bldP spid="165" grpId="0" animBg="1"/>
      <p:bldP spid="183" grpId="0" animBg="1"/>
      <p:bldP spid="186" grpId="0" animBg="1"/>
      <p:bldP spid="188" grpId="0" animBg="1"/>
      <p:bldP spid="190" grpId="0" animBg="1"/>
      <p:bldP spid="192" grpId="0" animBg="1"/>
      <p:bldP spid="194" grpId="0" animBg="1"/>
      <p:bldP spid="196" grpId="0" animBg="1"/>
      <p:bldP spid="198" grpId="0" animBg="1"/>
      <p:bldP spid="200" grpId="0" animBg="1"/>
      <p:bldP spid="202" grpId="0" animBg="1"/>
      <p:bldP spid="204" grpId="1" animBg="1"/>
      <p:bldP spid="206" grpId="1" animBg="1"/>
      <p:bldP spid="210" grpId="0" animBg="1"/>
      <p:bldP spid="212" grpId="1" animBg="1"/>
      <p:bldP spid="214" grpId="0" animBg="1"/>
      <p:bldP spid="141" grpId="1" animBg="1"/>
      <p:bldP spid="152" grpId="1" animBg="1"/>
      <p:bldP spid="155" grpId="0" animBg="1"/>
      <p:bldP spid="215" grpId="0" animBg="1"/>
      <p:bldP spid="217" grpId="1" animBg="1"/>
      <p:bldP spid="219" grpId="0" animBg="1"/>
      <p:bldP spid="221" grpId="1" animBg="1"/>
      <p:bldP spid="223" grpId="0" animBg="1"/>
      <p:bldP spid="225" grpId="1" animBg="1"/>
      <p:bldP spid="227" grpId="0" animBg="1"/>
      <p:bldP spid="229" grpId="0" animBg="1"/>
      <p:bldP spid="231" grpId="1" animBg="1"/>
      <p:bldP spid="233" grpId="1" animBg="1"/>
      <p:bldP spid="235" grpId="0" animBg="1"/>
      <p:bldP spid="237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4" grpId="0" animBg="1"/>
      <p:bldP spid="255" grpId="0" animBg="1"/>
      <p:bldP spid="256" grpId="0" animBg="1"/>
      <p:bldP spid="257" grpId="0" animBg="1"/>
      <p:bldP spid="258" grpId="0" animBg="1"/>
      <p:bldP spid="259" grpId="0" animBg="1"/>
      <p:bldP spid="208" grpId="0" animBg="1"/>
      <p:bldP spid="261" grpId="0" animBg="1"/>
      <p:bldP spid="263" grpId="1" animBg="1"/>
      <p:bldP spid="265" grpId="0" animBg="1"/>
      <p:bldP spid="267" grpId="0" animBg="1"/>
      <p:bldP spid="269" grpId="0" animBg="1"/>
      <p:bldP spid="271" grpId="0" animBg="1"/>
      <p:bldP spid="273" grpId="0" animBg="1"/>
      <p:bldP spid="275" grpId="0" animBg="1"/>
      <p:bldP spid="277" grpId="0" animBg="1"/>
      <p:bldP spid="279" grpId="0" animBg="1"/>
      <p:bldP spid="28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78710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Какова степень одночлена.</a:t>
            </a:r>
            <a:endParaRPr lang="ru-RU" sz="3200" b="1" i="1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5857884" y="357166"/>
          <a:ext cx="1928826" cy="85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" name="Формула" r:id="rId3" imgW="457200" imgH="203040" progId="Equation.3">
                  <p:embed/>
                </p:oleObj>
              </mc:Choice>
              <mc:Fallback>
                <p:oleObj name="Формула" r:id="rId3" imgW="4572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84" y="357166"/>
                        <a:ext cx="1928826" cy="85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с двумя скругленными противолежащими углами 3">
            <a:hlinkClick r:id="rId5" action="ppaction://hlinksldjump" highlightClick="1"/>
          </p:cNvPr>
          <p:cNvSpPr/>
          <p:nvPr/>
        </p:nvSpPr>
        <p:spPr>
          <a:xfrm>
            <a:off x="4143372" y="5715016"/>
            <a:ext cx="571504" cy="54235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5072074"/>
            <a:ext cx="9204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Б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5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8148" y="207167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8</a:t>
            </a:r>
            <a:endParaRPr lang="ru-RU" sz="2800" b="1" dirty="0"/>
          </a:p>
        </p:txBody>
      </p:sp>
      <p:pic>
        <p:nvPicPr>
          <p:cNvPr id="7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6215074" y="3929066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357166"/>
            <a:ext cx="754713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/>
              <a:t>Это слово имеет латинское происхождение, </a:t>
            </a:r>
          </a:p>
          <a:p>
            <a:pPr algn="ctr"/>
            <a:r>
              <a:rPr lang="ru-RU" sz="2800" b="1" i="1" dirty="0" smtClean="0"/>
              <a:t>означающее : «Лен, нить, веревка, шнур» </a:t>
            </a:r>
          </a:p>
          <a:p>
            <a:pPr algn="ctr"/>
            <a:r>
              <a:rPr lang="ru-RU" sz="2800" b="1" i="1" dirty="0" smtClean="0"/>
              <a:t>назовите это слово в том значении, </a:t>
            </a:r>
          </a:p>
          <a:p>
            <a:pPr algn="ctr"/>
            <a:r>
              <a:rPr lang="ru-RU" sz="2800" b="1" i="1" dirty="0" smtClean="0"/>
              <a:t>в котором мы его сейчас используем</a:t>
            </a:r>
            <a:r>
              <a:rPr lang="ru-RU" sz="2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  <a:p>
            <a:endParaRPr lang="ru-RU" sz="2800" b="1" i="1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>
            <a:hlinkClick r:id="rId2" action="ppaction://hlinksldjump" highlightClick="1"/>
          </p:cNvPr>
          <p:cNvSpPr/>
          <p:nvPr/>
        </p:nvSpPr>
        <p:spPr>
          <a:xfrm>
            <a:off x="4429124" y="5500702"/>
            <a:ext cx="571504" cy="571504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4929198"/>
            <a:ext cx="95571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А8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1934" y="4357694"/>
            <a:ext cx="1149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линия</a:t>
            </a:r>
            <a:endParaRPr lang="ru-RU" sz="2800" b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571604" y="3286124"/>
            <a:ext cx="614366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9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215074" y="3929066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00042"/>
            <a:ext cx="72069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РАВНЫ ЛИ  ТРЕУГОЛЬНИКИ АВС И АДС?</a:t>
            </a:r>
            <a:endParaRPr lang="ru-RU" sz="3200" b="1" i="1" dirty="0"/>
          </a:p>
        </p:txBody>
      </p:sp>
      <p:sp>
        <p:nvSpPr>
          <p:cNvPr id="18" name="Прямоугольник с двумя скругленными противолежащими углами 17">
            <a:hlinkClick r:id="rId2" action="ppaction://hlinksldjump" highlightClick="1"/>
          </p:cNvPr>
          <p:cNvSpPr/>
          <p:nvPr/>
        </p:nvSpPr>
        <p:spPr>
          <a:xfrm>
            <a:off x="3929058" y="5357826"/>
            <a:ext cx="571504" cy="54235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4857760"/>
            <a:ext cx="8739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Е4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86380" y="2214554"/>
            <a:ext cx="33870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ДА, ПО 3 ПРИЗНАКУ </a:t>
            </a:r>
            <a:endParaRPr lang="ru-RU" sz="2800" b="1" dirty="0"/>
          </a:p>
        </p:txBody>
      </p:sp>
      <p:sp>
        <p:nvSpPr>
          <p:cNvPr id="13" name="Параллелограмм 12"/>
          <p:cNvSpPr/>
          <p:nvPr/>
        </p:nvSpPr>
        <p:spPr>
          <a:xfrm>
            <a:off x="1714480" y="1571612"/>
            <a:ext cx="3073540" cy="1857388"/>
          </a:xfrm>
          <a:prstGeom prst="parallelogram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1714480" y="1571612"/>
            <a:ext cx="3071834" cy="18573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500166" y="3214686"/>
            <a:ext cx="33217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А                      В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071670" y="928670"/>
            <a:ext cx="29931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Д                   С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4357686" y="2500306"/>
            <a:ext cx="35719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714480" y="2357430"/>
            <a:ext cx="35719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2929720" y="3499644"/>
            <a:ext cx="42862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 flipH="1" flipV="1">
            <a:off x="3144034" y="1570818"/>
            <a:ext cx="42862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4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215074" y="3929066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>
            <a:hlinkClick r:id="rId2" action="ppaction://hlinksldjump" highlightClick="1"/>
          </p:cNvPr>
          <p:cNvSpPr/>
          <p:nvPr/>
        </p:nvSpPr>
        <p:spPr>
          <a:xfrm>
            <a:off x="4143372" y="5715016"/>
            <a:ext cx="571504" cy="571504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4857760"/>
            <a:ext cx="9252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К6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29586" y="57148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40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285728"/>
            <a:ext cx="262956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Сколько </a:t>
            </a:r>
          </a:p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лет Ивану?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86182" y="2285992"/>
            <a:ext cx="122501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ru-RU" sz="200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Кольцо 8"/>
          <p:cNvSpPr/>
          <p:nvPr/>
        </p:nvSpPr>
        <p:spPr>
          <a:xfrm>
            <a:off x="3643306" y="1142984"/>
            <a:ext cx="1857388" cy="1785950"/>
          </a:xfrm>
          <a:prstGeom prst="donut">
            <a:avLst>
              <a:gd name="adj" fmla="val 767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9554996">
            <a:off x="3389907" y="708525"/>
            <a:ext cx="47000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2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655505">
            <a:off x="4431928" y="396756"/>
            <a:ext cx="4972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2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20479555">
            <a:off x="3834691" y="486336"/>
            <a:ext cx="4972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2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57686" y="1714488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2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143372" y="1285860"/>
            <a:ext cx="93487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6  6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500694" y="1428736"/>
            <a:ext cx="47000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3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10800000">
            <a:off x="3214678" y="1643050"/>
            <a:ext cx="4700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3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7" name="Прямоугольник 16"/>
          <p:cNvSpPr/>
          <p:nvPr/>
        </p:nvSpPr>
        <p:spPr>
          <a:xfrm rot="16200000">
            <a:off x="3793027" y="4565163"/>
            <a:ext cx="4700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3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8" name="Прямоугольник 17"/>
          <p:cNvSpPr/>
          <p:nvPr/>
        </p:nvSpPr>
        <p:spPr>
          <a:xfrm rot="16200000">
            <a:off x="4793159" y="4565163"/>
            <a:ext cx="4700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3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9" name="Прямоугольник 18"/>
          <p:cNvSpPr/>
          <p:nvPr/>
        </p:nvSpPr>
        <p:spPr>
          <a:xfrm rot="16200000">
            <a:off x="4328623" y="2100740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3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pic>
        <p:nvPicPr>
          <p:cNvPr id="20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215074" y="3929066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357422" y="1285860"/>
          <a:ext cx="3929090" cy="33575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715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51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51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151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151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rot="5400000" flipH="1" flipV="1">
            <a:off x="2036745" y="3035297"/>
            <a:ext cx="378621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000232" y="3286124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000496" y="128586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785918" y="3357562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0                                             1                                      </a:t>
            </a:r>
            <a:r>
              <a:rPr lang="ru-RU" dirty="0" err="1" smtClean="0"/>
              <a:t>х</a:t>
            </a:r>
            <a:r>
              <a:rPr lang="ru-RU" dirty="0" smtClean="0"/>
              <a:t>                                   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16200000" flipV="1">
            <a:off x="2071670" y="1643050"/>
            <a:ext cx="3571900" cy="271464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14282" y="214290"/>
            <a:ext cx="86116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chemeClr val="accent1"/>
                </a:solidFill>
              </a:rPr>
              <a:t>Является ли данная функция возрастающей?</a:t>
            </a:r>
            <a:endParaRPr lang="ru-RU" sz="3200" b="1" i="1" dirty="0">
              <a:solidFill>
                <a:schemeClr val="accent1"/>
              </a:solidFill>
            </a:endParaRPr>
          </a:p>
        </p:txBody>
      </p:sp>
      <p:sp>
        <p:nvSpPr>
          <p:cNvPr id="23" name="Прямоугольник с двумя скругленными противолежащими углами 22">
            <a:hlinkClick r:id="rId2" action="ppaction://hlinksldjump" highlightClick="1"/>
          </p:cNvPr>
          <p:cNvSpPr/>
          <p:nvPr/>
        </p:nvSpPr>
        <p:spPr>
          <a:xfrm>
            <a:off x="4000496" y="5572140"/>
            <a:ext cx="500066" cy="54235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71472" y="5000636"/>
            <a:ext cx="8691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З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4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572396" y="1928802"/>
            <a:ext cx="6999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нет</a:t>
            </a:r>
            <a:endParaRPr lang="ru-RU" sz="2800" b="1" dirty="0"/>
          </a:p>
        </p:txBody>
      </p:sp>
      <p:pic>
        <p:nvPicPr>
          <p:cNvPr id="13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215074" y="3929066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00042"/>
            <a:ext cx="89219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/>
              <a:t>ЭТИМ ПРИБОРОМ ИЗМЕРЯЮТ УГЛЫ НА МЕСТНОСТИ. КАК ОН НАЗЫВАЕТСЯ?</a:t>
            </a:r>
            <a:endParaRPr lang="ru-RU" sz="3200" b="1" i="1" dirty="0"/>
          </a:p>
        </p:txBody>
      </p:sp>
      <p:sp>
        <p:nvSpPr>
          <p:cNvPr id="4" name="Прямоугольник с двумя скругленными противолежащими углами 3">
            <a:hlinkClick r:id="rId2" action="ppaction://hlinksldjump" highlightClick="1"/>
          </p:cNvPr>
          <p:cNvSpPr/>
          <p:nvPr/>
        </p:nvSpPr>
        <p:spPr>
          <a:xfrm>
            <a:off x="3929058" y="5572140"/>
            <a:ext cx="571504" cy="54235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5072074"/>
            <a:ext cx="9877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И4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357818" y="2285992"/>
            <a:ext cx="1926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астролябия</a:t>
            </a:r>
            <a:endParaRPr lang="ru-RU" sz="2800" dirty="0"/>
          </a:p>
        </p:txBody>
      </p:sp>
      <p:pic>
        <p:nvPicPr>
          <p:cNvPr id="6" name="Picture 4" descr="C:\Documents and Settings\Admin\Рабочий стол\i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928802"/>
            <a:ext cx="3000396" cy="2571768"/>
          </a:xfrm>
          <a:prstGeom prst="rect">
            <a:avLst/>
          </a:prstGeom>
          <a:noFill/>
        </p:spPr>
      </p:pic>
      <p:pic>
        <p:nvPicPr>
          <p:cNvPr id="9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215074" y="3929066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642918"/>
            <a:ext cx="18389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Вычисли:</a:t>
            </a:r>
            <a:endParaRPr lang="ru-RU" sz="3200" b="1" i="1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4500562" y="428604"/>
          <a:ext cx="1193800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8" name="Формула" r:id="rId3" imgW="457200" imgH="419040" progId="Equation.3">
                  <p:embed/>
                </p:oleObj>
              </mc:Choice>
              <mc:Fallback>
                <p:oleObj name="Формула" r:id="rId3" imgW="45720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2" y="428604"/>
                        <a:ext cx="1193800" cy="1093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с двумя скругленными противолежащими углами 3">
            <a:hlinkClick r:id="rId5" action="ppaction://hlinksldjump" highlightClick="1"/>
          </p:cNvPr>
          <p:cNvSpPr/>
          <p:nvPr/>
        </p:nvSpPr>
        <p:spPr>
          <a:xfrm>
            <a:off x="3786182" y="5500702"/>
            <a:ext cx="571504" cy="54235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5143512"/>
            <a:ext cx="13067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А10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4333874" y="2454237"/>
          <a:ext cx="452439" cy="630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9" name="Формула" r:id="rId6" imgW="126720" imgH="177480" progId="Equation.3">
                  <p:embed/>
                </p:oleObj>
              </mc:Choice>
              <mc:Fallback>
                <p:oleObj name="Формула" r:id="rId6" imgW="12672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3874" y="2454237"/>
                        <a:ext cx="452439" cy="6302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flipH="1">
            <a:off x="6215074" y="3929066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357166"/>
            <a:ext cx="73581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/>
              <a:t>Какие фигуры называются равными? ДАЙТЕ ОПРЕДЕЛЕНИЕ.</a:t>
            </a:r>
            <a:endParaRPr lang="ru-RU" sz="3200" b="1" i="1" dirty="0"/>
          </a:p>
        </p:txBody>
      </p:sp>
      <p:sp>
        <p:nvSpPr>
          <p:cNvPr id="8" name="Прямоугольник с двумя скругленными противолежащими углами 7">
            <a:hlinkClick r:id="rId2" action="ppaction://hlinksldjump" highlightClick="1"/>
          </p:cNvPr>
          <p:cNvSpPr/>
          <p:nvPr/>
        </p:nvSpPr>
        <p:spPr>
          <a:xfrm>
            <a:off x="4071934" y="5929330"/>
            <a:ext cx="571504" cy="54235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57224" y="5143512"/>
            <a:ext cx="955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А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9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00034" y="1714488"/>
            <a:ext cx="2071702" cy="307183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 rot="5175028">
            <a:off x="3576662" y="1101189"/>
            <a:ext cx="1928822" cy="3677534"/>
          </a:xfrm>
          <a:prstGeom prst="triangle">
            <a:avLst>
              <a:gd name="adj" fmla="val 51393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араллелограмм 15"/>
          <p:cNvSpPr/>
          <p:nvPr/>
        </p:nvSpPr>
        <p:spPr>
          <a:xfrm rot="13572978">
            <a:off x="5311859" y="1364313"/>
            <a:ext cx="2060836" cy="2928958"/>
          </a:xfrm>
          <a:prstGeom prst="parallelogram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215074" y="3929066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>
            <a:hlinkClick r:id="rId3" action="ppaction://hlinksldjump" highlightClick="1"/>
          </p:cNvPr>
          <p:cNvSpPr/>
          <p:nvPr/>
        </p:nvSpPr>
        <p:spPr>
          <a:xfrm>
            <a:off x="4286248" y="5357826"/>
            <a:ext cx="571504" cy="613788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5072074"/>
            <a:ext cx="9252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К9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3571868" y="3286124"/>
          <a:ext cx="1551654" cy="773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0" name="Формула" r:id="rId4" imgW="330120" imgH="164880" progId="Equation.3">
                  <p:embed/>
                </p:oleObj>
              </mc:Choice>
              <mc:Fallback>
                <p:oleObj name="Формула" r:id="rId4" imgW="33012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68" y="3286124"/>
                        <a:ext cx="1551654" cy="7731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14348" y="642918"/>
            <a:ext cx="80724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Индейцы называли его «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сунья</a:t>
            </a:r>
            <a:r>
              <a:rPr lang="ru-RU" sz="28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», арабские математики - «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сифр</a:t>
            </a:r>
            <a:r>
              <a:rPr lang="ru-RU" sz="28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». Как мы называем его сейчас?</a:t>
            </a:r>
            <a:endParaRPr lang="ru-RU" sz="2800" b="1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9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6215074" y="3929066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97" y="428604"/>
            <a:ext cx="74053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Является ли число 3 корнем уравнения </a:t>
            </a:r>
            <a:endParaRPr lang="ru-RU" sz="3200" b="1" i="1" dirty="0"/>
          </a:p>
        </p:txBody>
      </p:sp>
      <p:sp>
        <p:nvSpPr>
          <p:cNvPr id="3" name="Прямоугольник с двумя скругленными противолежащими углами 2">
            <a:hlinkClick r:id="rId3" action="ppaction://hlinksldjump" highlightClick="1"/>
          </p:cNvPr>
          <p:cNvSpPr/>
          <p:nvPr/>
        </p:nvSpPr>
        <p:spPr>
          <a:xfrm>
            <a:off x="4286248" y="5500702"/>
            <a:ext cx="500066" cy="54235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5143512"/>
            <a:ext cx="12747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В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10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746500" y="2746375"/>
          <a:ext cx="508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3" name="Формула" r:id="rId4" imgW="203040" imgH="177480" progId="Equation.3">
                  <p:embed/>
                </p:oleObj>
              </mc:Choice>
              <mc:Fallback>
                <p:oleObj name="Формула" r:id="rId4" imgW="203040" imgH="1774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0" y="2746375"/>
                        <a:ext cx="5080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2984500" y="1143000"/>
          <a:ext cx="255905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4" name="Формула" r:id="rId6" imgW="711000" imgH="203040" progId="Equation.3">
                  <p:embed/>
                </p:oleObj>
              </mc:Choice>
              <mc:Fallback>
                <p:oleObj name="Формула" r:id="rId6" imgW="71100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0" y="1143000"/>
                        <a:ext cx="2559050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flipH="1">
            <a:off x="6215074" y="3929066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785794"/>
            <a:ext cx="2210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ВЫЧИСЛИТЕ:</a:t>
            </a:r>
            <a:endParaRPr lang="ru-RU" sz="2800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3800475" y="1365250"/>
          <a:ext cx="1843088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Формула" r:id="rId3" imgW="545760" imgH="228600" progId="Equation.3">
                  <p:embed/>
                </p:oleObj>
              </mc:Choice>
              <mc:Fallback>
                <p:oleObj name="Формула" r:id="rId3" imgW="545760" imgH="2286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0475" y="1365250"/>
                        <a:ext cx="1843088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с двумя скругленными противолежащими углами 5">
            <a:hlinkClick r:id="rId5" action="ppaction://hlinksldjump" highlightClick="1"/>
          </p:cNvPr>
          <p:cNvSpPr/>
          <p:nvPr/>
        </p:nvSpPr>
        <p:spPr>
          <a:xfrm>
            <a:off x="4143372" y="5572140"/>
            <a:ext cx="642942" cy="571504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4929198"/>
            <a:ext cx="9204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Б1</a:t>
            </a:r>
            <a:endParaRPr lang="ru-RU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2120900" y="4916488"/>
          <a:ext cx="411163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Формула" r:id="rId6" imgW="88560" imgH="164880" progId="Equation.3">
                  <p:embed/>
                </p:oleObj>
              </mc:Choice>
              <mc:Fallback>
                <p:oleObj name="Формула" r:id="rId6" imgW="8856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0900" y="4916488"/>
                        <a:ext cx="411163" cy="763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flipH="1">
            <a:off x="6215074" y="3929066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>
            <a:hlinkClick r:id="rId3" action="ppaction://hlinksldjump" highlightClick="1"/>
          </p:cNvPr>
          <p:cNvSpPr/>
          <p:nvPr/>
        </p:nvSpPr>
        <p:spPr>
          <a:xfrm>
            <a:off x="4143372" y="5500702"/>
            <a:ext cx="571504" cy="54235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5286388"/>
            <a:ext cx="1353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Д10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3817938" y="2878138"/>
          <a:ext cx="16510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6" name="Формула" r:id="rId4" imgW="660240" imgH="203040" progId="Equation.3">
                  <p:embed/>
                </p:oleObj>
              </mc:Choice>
              <mc:Fallback>
                <p:oleObj name="Формула" r:id="rId4" imgW="66024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7938" y="2878138"/>
                        <a:ext cx="165100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28596" y="357166"/>
            <a:ext cx="8286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 древности такого термина не было. Его ввел в 17 веке французский математик </a:t>
            </a:r>
          </a:p>
          <a:p>
            <a:pPr algn="ctr"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Ф. Виет. В переводе с  латинского оно означает «спица колеса». Что это?</a:t>
            </a:r>
            <a:endParaRPr lang="ru-RU" sz="2400" b="1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9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6215074" y="3929066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>
            <a:hlinkClick r:id="rId2" action="ppaction://hlinksldjump" highlightClick="1"/>
          </p:cNvPr>
          <p:cNvSpPr/>
          <p:nvPr/>
        </p:nvSpPr>
        <p:spPr>
          <a:xfrm>
            <a:off x="4071934" y="5572140"/>
            <a:ext cx="571504" cy="613788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5357826"/>
            <a:ext cx="14638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Ж10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6182" y="4500570"/>
            <a:ext cx="1017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АБАК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143108" y="500042"/>
            <a:ext cx="42887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Что здесь </a:t>
            </a:r>
            <a:r>
              <a:rPr lang="ru-RU" sz="2800" b="1" dirty="0" err="1" smtClean="0"/>
              <a:t>зашифрованно</a:t>
            </a:r>
            <a:r>
              <a:rPr lang="ru-RU" sz="2800" b="1" dirty="0" smtClean="0"/>
              <a:t>?</a:t>
            </a:r>
            <a:endParaRPr lang="ru-RU" sz="2800" b="1" dirty="0"/>
          </a:p>
        </p:txBody>
      </p:sp>
      <p:pic>
        <p:nvPicPr>
          <p:cNvPr id="12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215074" y="3929066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6" descr="G:\розы\images (7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2428868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357158" y="1500174"/>
            <a:ext cx="85827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,,,                       ,,,,,                  ,,,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4" name="Picture 7" descr="C:\Documents and Settings\Admin\Рабочий стол\Коллекция анимашек\butterfly55[1]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88" y="2428875"/>
            <a:ext cx="1857375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ttp://www.zastavki.com/pictures/1024x768/2007/Animals_Horses__004308_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86512" y="2500306"/>
            <a:ext cx="18542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142852"/>
            <a:ext cx="7314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Назовите абсциссу точки А</a:t>
            </a:r>
            <a:endParaRPr lang="ru-RU" sz="3200" b="1" i="1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57158" y="1785926"/>
          <a:ext cx="2928960" cy="27146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5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5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5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57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292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92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92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92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292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21" name="Прямая со стрелкой 20"/>
          <p:cNvCxnSpPr/>
          <p:nvPr/>
        </p:nvCxnSpPr>
        <p:spPr>
          <a:xfrm>
            <a:off x="214282" y="3429000"/>
            <a:ext cx="342902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 flipH="1" flipV="1">
            <a:off x="-642180" y="3213892"/>
            <a:ext cx="314327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57224" y="1571612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У </a:t>
            </a:r>
            <a:r>
              <a:rPr lang="ru-RU" dirty="0" smtClean="0"/>
              <a:t>                                                               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1000100" y="2857496"/>
            <a:ext cx="3853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0    1                Х                  </a:t>
            </a:r>
            <a:endParaRPr lang="ru-RU" sz="2800" b="1" dirty="0"/>
          </a:p>
        </p:txBody>
      </p:sp>
      <p:sp>
        <p:nvSpPr>
          <p:cNvPr id="22" name="Прямоугольник с двумя скругленными противолежащими углами 21">
            <a:hlinkClick r:id="rId2" action="ppaction://hlinksldjump" highlightClick="1"/>
          </p:cNvPr>
          <p:cNvSpPr/>
          <p:nvPr/>
        </p:nvSpPr>
        <p:spPr>
          <a:xfrm>
            <a:off x="4286248" y="5857892"/>
            <a:ext cx="571504" cy="613788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28596" y="5357826"/>
            <a:ext cx="923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В9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29454" y="17144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3</a:t>
            </a:r>
            <a:endParaRPr lang="ru-RU" sz="2800" b="1" dirty="0"/>
          </a:p>
        </p:txBody>
      </p:sp>
      <p:sp>
        <p:nvSpPr>
          <p:cNvPr id="25" name="Овал 24"/>
          <p:cNvSpPr/>
          <p:nvPr/>
        </p:nvSpPr>
        <p:spPr>
          <a:xfrm>
            <a:off x="2571736" y="2714620"/>
            <a:ext cx="285752" cy="271458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357422" y="1785926"/>
            <a:ext cx="585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7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215074" y="3929066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285728"/>
            <a:ext cx="74295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/>
              <a:t>КАКИЕ ИЗ ВЕЛИЧИН ЯВЛЯЮТСЯ</a:t>
            </a:r>
          </a:p>
          <a:p>
            <a:pPr algn="ctr"/>
            <a:r>
              <a:rPr lang="ru-RU" sz="3200" b="1" i="1" dirty="0" smtClean="0"/>
              <a:t> МЕРАМИ ПЛОЩАДИ?</a:t>
            </a:r>
          </a:p>
          <a:p>
            <a:pPr algn="ctr"/>
            <a:r>
              <a:rPr lang="ru-RU" sz="3200" b="1" i="1" dirty="0" smtClean="0"/>
              <a:t>Квадратный сантиметр</a:t>
            </a:r>
          </a:p>
          <a:p>
            <a:pPr algn="ctr"/>
            <a:r>
              <a:rPr lang="ru-RU" sz="3200" b="1" i="1" dirty="0" smtClean="0"/>
              <a:t>Литр</a:t>
            </a:r>
          </a:p>
          <a:p>
            <a:pPr algn="ctr"/>
            <a:r>
              <a:rPr lang="ru-RU" sz="3200" b="1" i="1" dirty="0" smtClean="0"/>
              <a:t>Миля</a:t>
            </a:r>
          </a:p>
          <a:p>
            <a:pPr algn="ctr"/>
            <a:r>
              <a:rPr lang="ru-RU" sz="3200" b="1" i="1" dirty="0" smtClean="0"/>
              <a:t>Ар</a:t>
            </a:r>
          </a:p>
          <a:p>
            <a:pPr algn="ctr"/>
            <a:r>
              <a:rPr lang="ru-RU" sz="3200" b="1" i="1" dirty="0" smtClean="0"/>
              <a:t>метр</a:t>
            </a:r>
            <a:endParaRPr lang="ru-RU" sz="3200" b="1" i="1" dirty="0"/>
          </a:p>
        </p:txBody>
      </p:sp>
      <p:sp>
        <p:nvSpPr>
          <p:cNvPr id="4" name="Прямоугольник с двумя скругленными противолежащими углами 3">
            <a:hlinkClick r:id="rId2" action="ppaction://hlinksldjump" highlightClick="1"/>
          </p:cNvPr>
          <p:cNvSpPr/>
          <p:nvPr/>
        </p:nvSpPr>
        <p:spPr>
          <a:xfrm>
            <a:off x="4286248" y="5500702"/>
            <a:ext cx="571504" cy="613788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5000636"/>
            <a:ext cx="9877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И6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428860" y="4572008"/>
            <a:ext cx="3834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Квадратный сантиметр и ар</a:t>
            </a:r>
            <a:endParaRPr lang="ru-RU" sz="2400" dirty="0"/>
          </a:p>
        </p:txBody>
      </p:sp>
      <p:pic>
        <p:nvPicPr>
          <p:cNvPr id="9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215074" y="3929066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>
            <a:hlinkClick r:id="rId2" action="ppaction://hlinksldjump" highlightClick="1"/>
          </p:cNvPr>
          <p:cNvSpPr/>
          <p:nvPr/>
        </p:nvSpPr>
        <p:spPr>
          <a:xfrm>
            <a:off x="4000496" y="5286388"/>
            <a:ext cx="571504" cy="54235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5143512"/>
            <a:ext cx="9877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И9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46888" y="3244334"/>
            <a:ext cx="9428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пядь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500042"/>
            <a:ext cx="76438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Как называется расстояние между концами расставленных большого и указательного пальцев?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8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215074" y="3929066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с двумя скругленными противолежащими углами 5">
            <a:hlinkClick r:id="rId2" action="ppaction://hlinksldjump" highlightClick="1"/>
          </p:cNvPr>
          <p:cNvSpPr/>
          <p:nvPr/>
        </p:nvSpPr>
        <p:spPr>
          <a:xfrm>
            <a:off x="4429124" y="5286388"/>
            <a:ext cx="642942" cy="613788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4929198"/>
            <a:ext cx="9877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И7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7356" y="1714488"/>
            <a:ext cx="54790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Конец заточенного гусиного пера</a:t>
            </a:r>
          </a:p>
          <a:p>
            <a:endParaRPr lang="ru-RU" sz="2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500042"/>
            <a:ext cx="75724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Что означало слово «точка»в старинном русском языке?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10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215074" y="3929066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642910" y="285728"/>
            <a:ext cx="7686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РАВНЫ ЛИ ТРЕУГОЛЬНИКИ  АВС И АВД   </a:t>
            </a:r>
            <a:endParaRPr lang="ru-RU" sz="3200" b="1" i="1" dirty="0"/>
          </a:p>
        </p:txBody>
      </p:sp>
      <p:sp>
        <p:nvSpPr>
          <p:cNvPr id="7" name="Прямоугольник с двумя скругленными противолежащими углами 6">
            <a:hlinkClick r:id="rId3" action="ppaction://hlinksldjump" highlightClick="1"/>
          </p:cNvPr>
          <p:cNvSpPr/>
          <p:nvPr/>
        </p:nvSpPr>
        <p:spPr>
          <a:xfrm>
            <a:off x="4143372" y="5786454"/>
            <a:ext cx="571504" cy="613788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5000636"/>
            <a:ext cx="9204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Б7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 rot="8932731">
            <a:off x="432030" y="2339329"/>
            <a:ext cx="5238759" cy="1195658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 rot="11866129" flipV="1">
            <a:off x="617549" y="3491418"/>
            <a:ext cx="5263534" cy="1124755"/>
          </a:xfrm>
          <a:prstGeom prst="triangle">
            <a:avLst>
              <a:gd name="adj" fmla="val 51942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143248"/>
            <a:ext cx="42915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                     В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857752" y="785794"/>
            <a:ext cx="651140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</a:t>
            </a:r>
          </a:p>
          <a:p>
            <a:pPr algn="ctr"/>
            <a:endParaRPr lang="ru-RU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2500298" y="2428868"/>
            <a:ext cx="285752" cy="2857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2643174" y="4500570"/>
            <a:ext cx="285752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1285852" y="3643314"/>
          <a:ext cx="662785" cy="530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6" name="Формула" r:id="rId4" imgW="253800" imgH="203040" progId="Equation.3">
                  <p:embed/>
                </p:oleObj>
              </mc:Choice>
              <mc:Fallback>
                <p:oleObj name="Формула" r:id="rId4" imgW="2538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3643314"/>
                        <a:ext cx="662785" cy="5302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1357290" y="3143248"/>
          <a:ext cx="66357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7" name="Формула" r:id="rId6" imgW="253800" imgH="203040" progId="Equation.3">
                  <p:embed/>
                </p:oleObj>
              </mc:Choice>
              <mc:Fallback>
                <p:oleObj name="Формула" r:id="rId6" imgW="2538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3143248"/>
                        <a:ext cx="663575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4429124" y="2786058"/>
            <a:ext cx="3928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ДА, ПО ПЕРВОМУ ПРИЗНАКУ</a:t>
            </a:r>
            <a:endParaRPr lang="ru-RU" sz="2400" dirty="0"/>
          </a:p>
        </p:txBody>
      </p:sp>
      <p:pic>
        <p:nvPicPr>
          <p:cNvPr id="16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H="1">
            <a:off x="6215074" y="3929066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714348" y="1500174"/>
            <a:ext cx="3071834" cy="321471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1500166" y="428604"/>
            <a:ext cx="55347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Назовите хорду окружности</a:t>
            </a:r>
            <a:endParaRPr lang="ru-RU" sz="3200" b="1" i="1" dirty="0"/>
          </a:p>
        </p:txBody>
      </p:sp>
      <p:sp>
        <p:nvSpPr>
          <p:cNvPr id="36" name="Прямоугольник с двумя скругленными противолежащими углами 35">
            <a:hlinkClick r:id="rId2" action="ppaction://hlinksldjump" highlightClick="1"/>
          </p:cNvPr>
          <p:cNvSpPr/>
          <p:nvPr/>
        </p:nvSpPr>
        <p:spPr>
          <a:xfrm>
            <a:off x="4143372" y="5715016"/>
            <a:ext cx="500066" cy="54235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00034" y="5429264"/>
            <a:ext cx="8691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З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8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500958" y="2071678"/>
            <a:ext cx="6046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АВ</a:t>
            </a:r>
            <a:endParaRPr lang="ru-RU" sz="2800" b="1" dirty="0"/>
          </a:p>
        </p:txBody>
      </p:sp>
      <p:cxnSp>
        <p:nvCxnSpPr>
          <p:cNvPr id="26" name="Прямая соединительная линия 25"/>
          <p:cNvCxnSpPr>
            <a:stCxn id="4" idx="1"/>
            <a:endCxn id="4" idx="7"/>
          </p:cNvCxnSpPr>
          <p:nvPr/>
        </p:nvCxnSpPr>
        <p:spPr>
          <a:xfrm rot="5400000" flipH="1" flipV="1">
            <a:off x="2250265" y="884900"/>
            <a:ext cx="1588" cy="21721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4" idx="1"/>
          </p:cNvCxnSpPr>
          <p:nvPr/>
        </p:nvCxnSpPr>
        <p:spPr>
          <a:xfrm rot="16200000" flipH="1">
            <a:off x="1103231" y="2031933"/>
            <a:ext cx="2315299" cy="219334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2071670" y="2928934"/>
            <a:ext cx="164307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857224" y="1357298"/>
            <a:ext cx="3191899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            В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С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0    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Д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2000232" y="2857496"/>
            <a:ext cx="214314" cy="20002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3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215074" y="3929066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876"/>
            <a:ext cx="1500198" cy="214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3786182" y="3571876"/>
            <a:ext cx="285752" cy="2714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714488"/>
            <a:ext cx="1571636" cy="214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-464379" y="2678901"/>
            <a:ext cx="1571636" cy="214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6200000">
            <a:off x="1393009" y="2678901"/>
            <a:ext cx="1571636" cy="214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1393009" y="4607727"/>
            <a:ext cx="1571636" cy="214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16200000">
            <a:off x="3178959" y="2678901"/>
            <a:ext cx="1571636" cy="214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16200000">
            <a:off x="-464379" y="4536289"/>
            <a:ext cx="1571636" cy="214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rot="16200000">
            <a:off x="3143240" y="4572008"/>
            <a:ext cx="1643074" cy="214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285984" y="1714488"/>
            <a:ext cx="1571636" cy="214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285984" y="3643314"/>
            <a:ext cx="1571636" cy="214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00034" y="5500702"/>
            <a:ext cx="1571636" cy="214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285984" y="5500702"/>
            <a:ext cx="1571636" cy="214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 flipH="1">
            <a:off x="2000232" y="1714488"/>
            <a:ext cx="285752" cy="2714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3786182" y="1714488"/>
            <a:ext cx="285752" cy="2714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42844" y="1714488"/>
            <a:ext cx="285752" cy="2714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14282" y="5429264"/>
            <a:ext cx="285752" cy="2714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071670" y="5500702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42844" y="3571876"/>
            <a:ext cx="285752" cy="2714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3857620" y="5500702"/>
            <a:ext cx="285752" cy="2714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143108" y="3571876"/>
            <a:ext cx="285752" cy="2714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000232" y="3357562"/>
            <a:ext cx="285752" cy="2714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1857356" y="3571876"/>
            <a:ext cx="285752" cy="2714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000232" y="3714752"/>
            <a:ext cx="285752" cy="2714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5143504" y="1071546"/>
            <a:ext cx="339080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/>
              <a:t>Переложите четыре спички так, чтобы получилось три квадрата.</a:t>
            </a:r>
            <a:endParaRPr lang="ru-RU" sz="3200" b="1" i="1" dirty="0"/>
          </a:p>
        </p:txBody>
      </p:sp>
      <p:sp>
        <p:nvSpPr>
          <p:cNvPr id="27" name="Прямоугольник с двумя скругленными противолежащими углами 26">
            <a:hlinkClick r:id="rId2" action="ppaction://hlinksldjump" highlightClick="1"/>
          </p:cNvPr>
          <p:cNvSpPr/>
          <p:nvPr/>
        </p:nvSpPr>
        <p:spPr>
          <a:xfrm>
            <a:off x="4143372" y="6000768"/>
            <a:ext cx="571504" cy="54235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500166" y="5786454"/>
            <a:ext cx="10454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ж5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pic>
        <p:nvPicPr>
          <p:cNvPr id="29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286512" y="4214818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40741E-7 L 0.4066 0.003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00" y="2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0.40955 -0.2310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00" y="-116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0.20816 -0.5180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00" y="-259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02 0.00787 L 0.20347 -0.7689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0" y="-388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7.40741E-7 L 0.18854 -0.5527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00" y="-276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25 -0.0007 L 0.41771 -0.2106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00" y="-1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  <p:bldP spid="14" grpId="0" animBg="1"/>
      <p:bldP spid="17" grpId="0" animBg="1"/>
      <p:bldP spid="21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3372" y="571480"/>
            <a:ext cx="42148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/>
              <a:t>Если в 12 часов ночи идет дождь, то можно ли ожидать, что через 72 часа будет солнечная погода?</a:t>
            </a:r>
            <a:endParaRPr lang="ru-RU" sz="3200" b="1" i="1" dirty="0"/>
          </a:p>
        </p:txBody>
      </p:sp>
      <p:sp>
        <p:nvSpPr>
          <p:cNvPr id="4" name="Прямоугольник с двумя скругленными противолежащими углами 3">
            <a:hlinkClick r:id="rId2" action="ppaction://hlinksldjump" highlightClick="1"/>
          </p:cNvPr>
          <p:cNvSpPr/>
          <p:nvPr/>
        </p:nvSpPr>
        <p:spPr>
          <a:xfrm>
            <a:off x="4286248" y="5500702"/>
            <a:ext cx="571504" cy="54235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4857760"/>
            <a:ext cx="923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В5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3786190"/>
            <a:ext cx="36154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НЕТ , БУДЕТ ПОЛНОЧЬ</a:t>
            </a:r>
            <a:endParaRPr lang="ru-RU" sz="2800" b="1" dirty="0"/>
          </a:p>
        </p:txBody>
      </p:sp>
      <p:pic>
        <p:nvPicPr>
          <p:cNvPr id="94209" name="Picture 1" descr="C:\Documents and Settings\Admin\Рабочий стол\i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714356"/>
            <a:ext cx="3810013" cy="2857510"/>
          </a:xfrm>
          <a:prstGeom prst="rect">
            <a:avLst/>
          </a:prstGeom>
          <a:noFill/>
        </p:spPr>
      </p:pic>
      <p:pic>
        <p:nvPicPr>
          <p:cNvPr id="7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215074" y="3929066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>
            <a:hlinkClick r:id="rId2" action="ppaction://hlinksldjump" highlightClick="1"/>
          </p:cNvPr>
          <p:cNvSpPr/>
          <p:nvPr/>
        </p:nvSpPr>
        <p:spPr>
          <a:xfrm>
            <a:off x="4000496" y="5857892"/>
            <a:ext cx="571504" cy="54235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4929198"/>
            <a:ext cx="8354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Г1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29058" y="4786322"/>
            <a:ext cx="9419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одну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357166"/>
            <a:ext cx="78581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Сколько прямых можно провести через 2 точки?</a:t>
            </a:r>
            <a:endParaRPr lang="ru-RU" sz="3200" b="1" dirty="0"/>
          </a:p>
        </p:txBody>
      </p:sp>
      <p:sp>
        <p:nvSpPr>
          <p:cNvPr id="8" name="Овал 7"/>
          <p:cNvSpPr/>
          <p:nvPr/>
        </p:nvSpPr>
        <p:spPr>
          <a:xfrm>
            <a:off x="1500166" y="2714620"/>
            <a:ext cx="285752" cy="271458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786446" y="3571876"/>
            <a:ext cx="285752" cy="271458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428728" y="1643050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643570" y="2500306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В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pic>
        <p:nvPicPr>
          <p:cNvPr id="12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286512" y="3857628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357166"/>
            <a:ext cx="87674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1"/>
                </a:solidFill>
              </a:rPr>
              <a:t> </a:t>
            </a:r>
            <a:r>
              <a:rPr lang="ru-RU" sz="3200" b="1" i="1" dirty="0" smtClean="0"/>
              <a:t>Как называется наука о числах и операциях над ними</a:t>
            </a:r>
          </a:p>
          <a:p>
            <a:r>
              <a:rPr lang="ru-RU" sz="2400" dirty="0" smtClean="0"/>
              <a:t>                              </a:t>
            </a:r>
          </a:p>
          <a:p>
            <a:endParaRPr lang="ru-RU" sz="2400" dirty="0"/>
          </a:p>
        </p:txBody>
      </p:sp>
      <p:sp>
        <p:nvSpPr>
          <p:cNvPr id="23" name="Прямоугольник с двумя скругленными противолежащими углами 22">
            <a:hlinkClick r:id="rId2" action="ppaction://hlinksldjump" highlightClick="1"/>
          </p:cNvPr>
          <p:cNvSpPr/>
          <p:nvPr/>
        </p:nvSpPr>
        <p:spPr>
          <a:xfrm>
            <a:off x="4357686" y="5572140"/>
            <a:ext cx="571504" cy="54235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00034" y="5429264"/>
            <a:ext cx="8354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Г8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86182" y="4143380"/>
            <a:ext cx="21235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арифметика</a:t>
            </a:r>
            <a:endParaRPr lang="ru-RU" sz="2800" b="1" dirty="0"/>
          </a:p>
        </p:txBody>
      </p:sp>
      <p:pic>
        <p:nvPicPr>
          <p:cNvPr id="26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215074" y="3929066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скругленными противолежащими углами 4">
            <a:hlinkClick r:id="rId2" action="ppaction://hlinksldjump" highlightClick="1"/>
          </p:cNvPr>
          <p:cNvSpPr/>
          <p:nvPr/>
        </p:nvSpPr>
        <p:spPr>
          <a:xfrm>
            <a:off x="4500562" y="5357826"/>
            <a:ext cx="571504" cy="54235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5072074"/>
            <a:ext cx="8739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Е9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14744" y="2285992"/>
            <a:ext cx="12886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сажень</a:t>
            </a:r>
          </a:p>
          <a:p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214290"/>
            <a:ext cx="835824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Она бывает квадратная, мерная, маховая, погонная, печатная. О какой старинной мере идет речь?</a:t>
            </a:r>
          </a:p>
        </p:txBody>
      </p:sp>
      <p:pic>
        <p:nvPicPr>
          <p:cNvPr id="9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215074" y="3929066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7737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/>
              <a:t>НАЗОВИТЕ НАКРЕСТ ЛЕЖАЩИЕ УГЛЫ.</a:t>
            </a:r>
            <a:endParaRPr lang="ru-RU" sz="2400" b="1" i="1" dirty="0"/>
          </a:p>
        </p:txBody>
      </p:sp>
      <p:sp>
        <p:nvSpPr>
          <p:cNvPr id="16" name="Прямоугольник с двумя скругленными противолежащими углами 15">
            <a:hlinkClick r:id="rId2" action="ppaction://hlinksldjump" highlightClick="1"/>
          </p:cNvPr>
          <p:cNvSpPr/>
          <p:nvPr/>
        </p:nvSpPr>
        <p:spPr>
          <a:xfrm>
            <a:off x="4286248" y="5572140"/>
            <a:ext cx="642942" cy="571504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28596" y="5357826"/>
            <a:ext cx="8354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Г5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786578" y="2928934"/>
            <a:ext cx="18181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4 и 5, 3 и 6</a:t>
            </a:r>
            <a:endParaRPr lang="ru-RU" sz="2800" b="1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571604" y="2643182"/>
            <a:ext cx="492922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571604" y="3786190"/>
            <a:ext cx="500066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357422" y="1785926"/>
            <a:ext cx="3286148" cy="30003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6572264" y="2071678"/>
            <a:ext cx="526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643702" y="3286124"/>
            <a:ext cx="527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857356" y="928670"/>
            <a:ext cx="474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571604" y="2000240"/>
            <a:ext cx="310178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1    2</a:t>
            </a:r>
          </a:p>
          <a:p>
            <a:pPr marL="914400" indent="-914400"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3        4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071670" y="3143248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marL="914400" indent="-914400"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5    6</a:t>
            </a:r>
          </a:p>
          <a:p>
            <a:pPr marL="914400" indent="-914400"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7        8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4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286512" y="4000504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779053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/>
              <a:t>Найдите смежные углы, если один из них</a:t>
            </a:r>
          </a:p>
          <a:p>
            <a:pPr algn="ctr"/>
            <a:r>
              <a:rPr lang="ru-RU" sz="3200" b="1" i="1" dirty="0" smtClean="0"/>
              <a:t> на        больше другого .</a:t>
            </a:r>
            <a:endParaRPr lang="ru-RU" sz="3200" b="1" i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6500826" y="1428736"/>
            <a:ext cx="41549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в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571868" y="3643314"/>
            <a:ext cx="40267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с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358082" y="3357562"/>
            <a:ext cx="46038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д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2" name="Прямоугольник с двумя скругленными противолежащими углами 21">
            <a:hlinkClick r:id="rId3" action="ppaction://hlinksldjump" highlightClick="1"/>
          </p:cNvPr>
          <p:cNvSpPr/>
          <p:nvPr/>
        </p:nvSpPr>
        <p:spPr>
          <a:xfrm>
            <a:off x="4214810" y="5500702"/>
            <a:ext cx="571504" cy="571504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57158" y="4857760"/>
            <a:ext cx="10021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Д5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1000100" y="857232"/>
          <a:ext cx="692154" cy="582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59" name="Формула" r:id="rId4" imgW="241200" imgH="203040" progId="Equation.3">
                  <p:embed/>
                </p:oleObj>
              </mc:Choice>
              <mc:Fallback>
                <p:oleObj name="Формула" r:id="rId4" imgW="241200" imgH="2030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857232"/>
                        <a:ext cx="692154" cy="5828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Прямая соединительная линия 27"/>
          <p:cNvCxnSpPr/>
          <p:nvPr/>
        </p:nvCxnSpPr>
        <p:spPr>
          <a:xfrm>
            <a:off x="1285852" y="3429000"/>
            <a:ext cx="5929354" cy="14287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3714744" y="1928802"/>
            <a:ext cx="2643206" cy="157163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857224" y="3214686"/>
            <a:ext cx="4651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а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35" name="Объект 34"/>
          <p:cNvGraphicFramePr>
            <a:graphicFrameLocks noChangeAspect="1"/>
          </p:cNvGraphicFramePr>
          <p:nvPr/>
        </p:nvGraphicFramePr>
        <p:xfrm>
          <a:off x="571472" y="2071678"/>
          <a:ext cx="2019312" cy="673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0" name="Формула" r:id="rId6" imgW="609480" imgH="203040" progId="Equation.3">
                  <p:embed/>
                </p:oleObj>
              </mc:Choice>
              <mc:Fallback>
                <p:oleObj name="Формула" r:id="rId6" imgW="60948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2071678"/>
                        <a:ext cx="2019312" cy="673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flipH="1">
            <a:off x="6215074" y="3929066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357166"/>
            <a:ext cx="69412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МАТЕМАТИЧЕСКАЯ ЗАВИСИМОСТЬ, ВЫРАЖЕННАЯ </a:t>
            </a:r>
          </a:p>
          <a:p>
            <a:pPr algn="ctr"/>
            <a:r>
              <a:rPr lang="ru-RU" sz="2400" b="1" dirty="0" smtClean="0"/>
              <a:t>УСЛОВНЫМИ ЗНАКАМИ</a:t>
            </a:r>
            <a:endParaRPr lang="ru-RU" sz="2400" b="1" dirty="0"/>
          </a:p>
        </p:txBody>
      </p:sp>
      <p:sp>
        <p:nvSpPr>
          <p:cNvPr id="26" name="Прямоугольник с двумя скругленными противолежащими углами 25">
            <a:hlinkClick r:id="rId2" action="ppaction://hlinksldjump" highlightClick="1"/>
          </p:cNvPr>
          <p:cNvSpPr/>
          <p:nvPr/>
        </p:nvSpPr>
        <p:spPr>
          <a:xfrm>
            <a:off x="4071934" y="5857892"/>
            <a:ext cx="571504" cy="54235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00034" y="5143512"/>
            <a:ext cx="11128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Ж6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43240" y="5214950"/>
            <a:ext cx="18053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ФОРМУЛА</a:t>
            </a:r>
            <a:endParaRPr lang="ru-RU" sz="2800" b="1" dirty="0"/>
          </a:p>
        </p:txBody>
      </p:sp>
      <p:pic>
        <p:nvPicPr>
          <p:cNvPr id="28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215074" y="3929066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571472" y="285728"/>
            <a:ext cx="8332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Как называется сторона АВ прямоугольного треугольника</a:t>
            </a:r>
            <a:endParaRPr lang="ru-RU" sz="2400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4357694"/>
            <a:ext cx="46519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1000108"/>
            <a:ext cx="4427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Прямоугольник с двумя скругленными противолежащими углами 10">
            <a:hlinkClick r:id="rId3" action="ppaction://hlinksldjump" highlightClick="1"/>
          </p:cNvPr>
          <p:cNvSpPr/>
          <p:nvPr/>
        </p:nvSpPr>
        <p:spPr>
          <a:xfrm>
            <a:off x="4214810" y="5715016"/>
            <a:ext cx="642942" cy="642942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000100" y="5357826"/>
            <a:ext cx="8691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З6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5537" name="Object 1"/>
          <p:cNvGraphicFramePr>
            <a:graphicFrameLocks noChangeAspect="1"/>
          </p:cNvGraphicFramePr>
          <p:nvPr/>
        </p:nvGraphicFramePr>
        <p:xfrm>
          <a:off x="4716463" y="3990975"/>
          <a:ext cx="2566987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38" name="Формула" r:id="rId4" imgW="482400" imgH="139680" progId="Equation.3">
                  <p:embed/>
                </p:oleObj>
              </mc:Choice>
              <mc:Fallback>
                <p:oleObj name="Формула" r:id="rId4" imgW="482400" imgH="1396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3990975"/>
                        <a:ext cx="2566987" cy="588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ый треугольник 12"/>
          <p:cNvSpPr/>
          <p:nvPr/>
        </p:nvSpPr>
        <p:spPr>
          <a:xfrm>
            <a:off x="857224" y="1357298"/>
            <a:ext cx="2786082" cy="300039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643306" y="4214818"/>
            <a:ext cx="4283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57224" y="3929066"/>
            <a:ext cx="357190" cy="41433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6215074" y="3929066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5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428604"/>
            <a:ext cx="7937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accent1"/>
                </a:solidFill>
              </a:rPr>
              <a:t>НАЙДИТЕ       </a:t>
            </a:r>
            <a:endParaRPr lang="ru-RU" sz="3200" b="1" i="1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>
            <a:hlinkClick r:id="rId3" action="ppaction://hlinksldjump" highlightClick="1"/>
          </p:cNvPr>
          <p:cNvSpPr/>
          <p:nvPr/>
        </p:nvSpPr>
        <p:spPr>
          <a:xfrm>
            <a:off x="4214810" y="5786454"/>
            <a:ext cx="642942" cy="613788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5000636"/>
            <a:ext cx="923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В7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4089400" y="4313238"/>
          <a:ext cx="811213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6" name="Формула" r:id="rId4" imgW="241200" imgH="203040" progId="Equation.3">
                  <p:embed/>
                </p:oleObj>
              </mc:Choice>
              <mc:Fallback>
                <p:oleObj name="Формула" r:id="rId4" imgW="2412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9400" y="4313238"/>
                        <a:ext cx="811213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ый треугольник 9"/>
          <p:cNvSpPr/>
          <p:nvPr/>
        </p:nvSpPr>
        <p:spPr>
          <a:xfrm rot="8219988">
            <a:off x="1834847" y="2477715"/>
            <a:ext cx="3847324" cy="3544452"/>
          </a:xfrm>
          <a:prstGeom prst="rtTriangl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57224" y="3714752"/>
            <a:ext cx="58625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А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              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В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71868" y="1071546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С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2928926" y="357166"/>
          <a:ext cx="1926782" cy="749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7" name="Формула" r:id="rId6" imgW="457200" imgH="177480" progId="Equation.3">
                  <p:embed/>
                </p:oleObj>
              </mc:Choice>
              <mc:Fallback>
                <p:oleObj name="Формула" r:id="rId6" imgW="45720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26" y="357166"/>
                        <a:ext cx="1926782" cy="7493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>
            <a:off x="2643174" y="2428868"/>
            <a:ext cx="500066" cy="35719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4714876" y="2571744"/>
            <a:ext cx="428628" cy="2857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2071670" y="3571876"/>
          <a:ext cx="803776" cy="676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8" name="Формула" r:id="rId8" imgW="241200" imgH="203040" progId="Equation.3">
                  <p:embed/>
                </p:oleObj>
              </mc:Choice>
              <mc:Fallback>
                <p:oleObj name="Формула" r:id="rId8" imgW="24120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70" y="3571876"/>
                        <a:ext cx="803776" cy="6768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flipH="1">
            <a:off x="6286512" y="4143380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428604"/>
            <a:ext cx="44632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БУДУТ ЛИ РАВНЫ ФИГУРЫ?</a:t>
            </a:r>
            <a:endParaRPr lang="ru-RU" sz="2800" b="1" i="1" dirty="0"/>
          </a:p>
        </p:txBody>
      </p:sp>
      <p:sp>
        <p:nvSpPr>
          <p:cNvPr id="3" name="Прямоугольник с двумя скругленными противолежащими углами 2">
            <a:hlinkClick r:id="rId3" action="ppaction://hlinksldjump" highlightClick="1"/>
          </p:cNvPr>
          <p:cNvSpPr/>
          <p:nvPr/>
        </p:nvSpPr>
        <p:spPr>
          <a:xfrm>
            <a:off x="4286248" y="5500702"/>
            <a:ext cx="571504" cy="54235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4929198"/>
            <a:ext cx="8354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Г7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6801" name="Object 1"/>
          <p:cNvGraphicFramePr>
            <a:graphicFrameLocks noChangeAspect="1"/>
          </p:cNvGraphicFramePr>
          <p:nvPr/>
        </p:nvGraphicFramePr>
        <p:xfrm>
          <a:off x="3481388" y="3844925"/>
          <a:ext cx="1466850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2" name="Формула" r:id="rId4" imgW="355320" imgH="164880" progId="Equation.3">
                  <p:embed/>
                </p:oleObj>
              </mc:Choice>
              <mc:Fallback>
                <p:oleObj name="Формула" r:id="rId4" imgW="355320" imgH="1648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1388" y="3844925"/>
                        <a:ext cx="1466850" cy="681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857356" y="207167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207167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357950" y="278605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286644" y="185736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357950" y="185736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429256" y="185736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786050" y="207167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928662" y="30003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6286512" y="4143380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6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500042"/>
            <a:ext cx="58296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/>
              <a:t>Что означает слово полином?</a:t>
            </a:r>
            <a:endParaRPr lang="ru-RU" sz="3200" b="1" i="1" dirty="0"/>
          </a:p>
        </p:txBody>
      </p:sp>
      <p:sp>
        <p:nvSpPr>
          <p:cNvPr id="4" name="Прямоугольник с двумя скругленными противолежащими углами 3">
            <a:hlinkClick r:id="rId2" action="ppaction://hlinksldjump" highlightClick="1"/>
          </p:cNvPr>
          <p:cNvSpPr/>
          <p:nvPr/>
        </p:nvSpPr>
        <p:spPr>
          <a:xfrm>
            <a:off x="4500562" y="5500702"/>
            <a:ext cx="571504" cy="54235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5286388"/>
            <a:ext cx="8354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Г9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71802" y="2428868"/>
            <a:ext cx="18855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многочлен</a:t>
            </a:r>
            <a:endParaRPr lang="ru-RU" sz="2800" b="1" dirty="0"/>
          </a:p>
        </p:txBody>
      </p:sp>
      <p:pic>
        <p:nvPicPr>
          <p:cNvPr id="7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215074" y="3857628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71480"/>
            <a:ext cx="776263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/>
              <a:t>Число 666 увеличить  в полтора раза, не </a:t>
            </a:r>
          </a:p>
          <a:p>
            <a:pPr algn="ctr"/>
            <a:r>
              <a:rPr lang="ru-RU" sz="3200" b="1" i="1" dirty="0" smtClean="0"/>
              <a:t>производя ни каких </a:t>
            </a:r>
          </a:p>
          <a:p>
            <a:pPr algn="ctr"/>
            <a:r>
              <a:rPr lang="ru-RU" sz="3200" b="1" i="1" dirty="0" smtClean="0"/>
              <a:t>арифметический действий</a:t>
            </a:r>
          </a:p>
          <a:p>
            <a:pPr algn="ctr"/>
            <a:r>
              <a:rPr lang="ru-RU" sz="2400" b="1" i="1" dirty="0" smtClean="0">
                <a:solidFill>
                  <a:schemeClr val="accent1"/>
                </a:solidFill>
              </a:rPr>
              <a:t> </a:t>
            </a:r>
            <a:endParaRPr lang="ru-RU" sz="2400" b="1" i="1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>
            <a:hlinkClick r:id="rId2" action="ppaction://hlinksldjump" highlightClick="1"/>
          </p:cNvPr>
          <p:cNvSpPr/>
          <p:nvPr/>
        </p:nvSpPr>
        <p:spPr>
          <a:xfrm>
            <a:off x="4357686" y="5500702"/>
            <a:ext cx="500066" cy="54235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5214950"/>
            <a:ext cx="10021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Д9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4810" y="2571744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999</a:t>
            </a:r>
            <a:endParaRPr lang="ru-RU" sz="2800" b="1" dirty="0"/>
          </a:p>
        </p:txBody>
      </p:sp>
      <p:pic>
        <p:nvPicPr>
          <p:cNvPr id="7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215074" y="3857628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357166"/>
            <a:ext cx="7286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/>
              <a:t>АКСИОМА-…</a:t>
            </a:r>
            <a:endParaRPr lang="ru-RU" sz="32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714348" y="2928934"/>
            <a:ext cx="7429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УТВЕРЖДЕНИЕ, КОТОРОЕ ПРИНИМАЕТСЯ БЕЗ ДОКАЗАТЕЛЬСТВА</a:t>
            </a:r>
            <a:endParaRPr lang="ru-RU" sz="2800" dirty="0"/>
          </a:p>
        </p:txBody>
      </p:sp>
      <p:sp>
        <p:nvSpPr>
          <p:cNvPr id="12" name="Прямоугольник с двумя скругленными противолежащими углами 11">
            <a:hlinkClick r:id="rId2" action="ppaction://hlinksldjump" highlightClick="1"/>
          </p:cNvPr>
          <p:cNvSpPr/>
          <p:nvPr/>
        </p:nvSpPr>
        <p:spPr>
          <a:xfrm>
            <a:off x="4143372" y="5572140"/>
            <a:ext cx="571504" cy="54235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42910" y="5072074"/>
            <a:ext cx="10021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Д1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pic>
        <p:nvPicPr>
          <p:cNvPr id="6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215074" y="3929066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>
            <a:hlinkClick r:id="rId3" action="ppaction://hlinksldjump" highlightClick="1"/>
          </p:cNvPr>
          <p:cNvSpPr/>
          <p:nvPr/>
        </p:nvSpPr>
        <p:spPr>
          <a:xfrm>
            <a:off x="4143372" y="5357826"/>
            <a:ext cx="571504" cy="54235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5000636"/>
            <a:ext cx="11128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Ж9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3729" name="Object 1"/>
          <p:cNvGraphicFramePr>
            <a:graphicFrameLocks noChangeAspect="1"/>
          </p:cNvGraphicFramePr>
          <p:nvPr/>
        </p:nvGraphicFramePr>
        <p:xfrm>
          <a:off x="3786182" y="4143380"/>
          <a:ext cx="118745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0" name="Формула" r:id="rId4" imgW="317160" imgH="164880" progId="Equation.3">
                  <p:embed/>
                </p:oleObj>
              </mc:Choice>
              <mc:Fallback>
                <p:oleObj name="Формула" r:id="rId4" imgW="317160" imgH="1648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2" y="4143380"/>
                        <a:ext cx="1187450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6215074" y="3857628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500034" y="428604"/>
            <a:ext cx="77867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Сколько медиан можно провести в любом треугольнике?</a:t>
            </a:r>
            <a:endParaRPr lang="ru-RU" sz="32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42910" y="1285860"/>
            <a:ext cx="2857520" cy="2771788"/>
          </a:xfrm>
          <a:prstGeom prst="triangle">
            <a:avLst>
              <a:gd name="adj" fmla="val 23334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>
            <a:stCxn id="9" idx="2"/>
            <a:endCxn id="9" idx="5"/>
          </p:cNvCxnSpPr>
          <p:nvPr/>
        </p:nvCxnSpPr>
        <p:spPr>
          <a:xfrm rot="5400000" flipH="1" flipV="1">
            <a:off x="831036" y="2483627"/>
            <a:ext cx="1385894" cy="17621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357158" y="2428868"/>
            <a:ext cx="2643206" cy="64294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9" idx="4"/>
          </p:cNvCxnSpPr>
          <p:nvPr/>
        </p:nvCxnSpPr>
        <p:spPr>
          <a:xfrm rot="5400000" flipH="1">
            <a:off x="1614470" y="2171688"/>
            <a:ext cx="1271590" cy="250033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757675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1"/>
                </a:solidFill>
              </a:rPr>
              <a:t> </a:t>
            </a:r>
            <a:r>
              <a:rPr lang="ru-RU" sz="3200" b="1" dirty="0" smtClean="0">
                <a:latin typeface="Times New Roman" pitchFamily="18" charset="0"/>
              </a:rPr>
              <a:t>Петух стоя на одной ноге весит 5 кг.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</a:rPr>
              <a:t>Сколько он будет весить на двух ногах?</a:t>
            </a:r>
          </a:p>
          <a:p>
            <a:pPr algn="ctr"/>
            <a:endParaRPr lang="ru-RU" sz="3200" b="1" i="1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>
            <a:hlinkClick r:id="rId2" action="ppaction://hlinksldjump" highlightClick="1"/>
          </p:cNvPr>
          <p:cNvSpPr/>
          <p:nvPr/>
        </p:nvSpPr>
        <p:spPr>
          <a:xfrm>
            <a:off x="4429124" y="5500702"/>
            <a:ext cx="571504" cy="54235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5143512"/>
            <a:ext cx="8691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З9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1934" y="228599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5</a:t>
            </a:r>
            <a:endParaRPr lang="ru-RU" sz="2800" b="1" dirty="0"/>
          </a:p>
        </p:txBody>
      </p:sp>
      <p:pic>
        <p:nvPicPr>
          <p:cNvPr id="7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215074" y="3857628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428604"/>
            <a:ext cx="68971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/>
              <a:t>НАЙДИТЕ УГОЛ В</a:t>
            </a:r>
            <a:endParaRPr lang="ru-RU" sz="3200" b="1" i="1" dirty="0"/>
          </a:p>
        </p:txBody>
      </p:sp>
      <p:sp>
        <p:nvSpPr>
          <p:cNvPr id="4" name="Прямоугольник с двумя скругленными противолежащими углами 3">
            <a:hlinkClick r:id="rId3" action="ppaction://hlinksldjump" highlightClick="1"/>
          </p:cNvPr>
          <p:cNvSpPr/>
          <p:nvPr/>
        </p:nvSpPr>
        <p:spPr>
          <a:xfrm>
            <a:off x="4143372" y="5786454"/>
            <a:ext cx="571504" cy="571504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5357826"/>
            <a:ext cx="8739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Е1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14678" y="5429264"/>
            <a:ext cx="7328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120</a:t>
            </a:r>
            <a:endParaRPr lang="ru-RU" sz="2800" b="1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1928794" y="1714488"/>
            <a:ext cx="4000528" cy="2714644"/>
          </a:xfrm>
          <a:prstGeom prst="triangl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00034" y="4429132"/>
            <a:ext cx="685804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714612" y="2857496"/>
            <a:ext cx="500066" cy="2857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4643438" y="2928934"/>
            <a:ext cx="500066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428728" y="4429132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143372" y="92867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В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643570" y="4357694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С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5929322" y="3714752"/>
          <a:ext cx="902499" cy="601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Формула" r:id="rId4" imgW="304560" imgH="203040" progId="Equation.3">
                  <p:embed/>
                </p:oleObj>
              </mc:Choice>
              <mc:Fallback>
                <p:oleObj name="Формула" r:id="rId4" imgW="304560" imgH="2030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22" y="3714752"/>
                        <a:ext cx="902499" cy="6016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6215074" y="3929066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>
            <a:hlinkClick r:id="rId3" action="ppaction://hlinksldjump" highlightClick="1"/>
          </p:cNvPr>
          <p:cNvSpPr/>
          <p:nvPr/>
        </p:nvSpPr>
        <p:spPr>
          <a:xfrm>
            <a:off x="4071934" y="5643578"/>
            <a:ext cx="571504" cy="571504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643042" y="571480"/>
            <a:ext cx="2408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Упростите:</a:t>
            </a:r>
            <a:endParaRPr lang="ru-RU" sz="32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4929198"/>
            <a:ext cx="11128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Ж1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2066" y="2428868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а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5000628" y="428604"/>
          <a:ext cx="1315109" cy="107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Формула" r:id="rId4" imgW="508000" imgH="419100" progId="Equation.3">
                  <p:embed/>
                </p:oleObj>
              </mc:Choice>
              <mc:Fallback>
                <p:oleObj name="Формула" r:id="rId4" imgW="508000" imgH="4191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8" y="428604"/>
                        <a:ext cx="1315109" cy="10715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6215074" y="3929066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785794"/>
            <a:ext cx="61798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Что значит решить уравнение?</a:t>
            </a:r>
            <a:endParaRPr lang="ru-RU" sz="3200" b="1" i="1" dirty="0"/>
          </a:p>
        </p:txBody>
      </p:sp>
      <p:sp>
        <p:nvSpPr>
          <p:cNvPr id="4" name="Прямоугольник с двумя скругленными противолежащими углами 3">
            <a:hlinkClick r:id="rId3" action="ppaction://hlinksldjump" highlightClick="1"/>
          </p:cNvPr>
          <p:cNvSpPr/>
          <p:nvPr/>
        </p:nvSpPr>
        <p:spPr>
          <a:xfrm>
            <a:off x="4357686" y="5429264"/>
            <a:ext cx="571504" cy="613788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5000636"/>
            <a:ext cx="8691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З1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3429000"/>
            <a:ext cx="668869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Значит найти все его корни или доказать,</a:t>
            </a:r>
          </a:p>
          <a:p>
            <a:pPr algn="ctr"/>
            <a:r>
              <a:rPr lang="ru-RU" sz="2800" b="1" dirty="0" smtClean="0"/>
              <a:t> что корней нет.</a:t>
            </a:r>
            <a:endParaRPr lang="ru-RU" sz="2800" b="1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571736" y="1643050"/>
          <a:ext cx="3734816" cy="1030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06" name="Формула" r:id="rId4" imgW="736560" imgH="203040" progId="Equation.3">
                  <p:embed/>
                </p:oleObj>
              </mc:Choice>
              <mc:Fallback>
                <p:oleObj name="Формула" r:id="rId4" imgW="736560" imgH="2030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36" y="1643050"/>
                        <a:ext cx="3734816" cy="10302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3" descr="C:\Documents and Settings\Admin\Мои документы\картинки для урока\uchitel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6215074" y="3929066"/>
            <a:ext cx="2480773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5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1280E6"/>
      </a:accent2>
      <a:accent3>
        <a:srgbClr val="59A9F2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59A9F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1394</TotalTime>
  <Words>1032</Words>
  <Application>Microsoft Office PowerPoint</Application>
  <PresentationFormat>Экран (4:3)</PresentationFormat>
  <Paragraphs>345</Paragraphs>
  <Slides>61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61</vt:i4>
      </vt:variant>
    </vt:vector>
  </HeadingPairs>
  <TitlesOfParts>
    <vt:vector size="66" baseType="lpstr">
      <vt:lpstr>Arial</vt:lpstr>
      <vt:lpstr>Calibri</vt:lpstr>
      <vt:lpstr>Times New Roman</vt:lpstr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DZZ</cp:lastModifiedBy>
  <cp:revision>150</cp:revision>
  <dcterms:created xsi:type="dcterms:W3CDTF">2011-11-08T09:42:40Z</dcterms:created>
  <dcterms:modified xsi:type="dcterms:W3CDTF">2018-12-21T09:11:54Z</dcterms:modified>
</cp:coreProperties>
</file>