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9" r:id="rId4"/>
    <p:sldId id="268" r:id="rId5"/>
    <p:sldId id="275" r:id="rId6"/>
    <p:sldId id="272" r:id="rId7"/>
    <p:sldId id="262" r:id="rId8"/>
    <p:sldId id="263" r:id="rId9"/>
    <p:sldId id="274" r:id="rId10"/>
    <p:sldId id="267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62079C-FCD4-4DCF-866F-EF25F8A48F27}" type="datetimeFigureOut">
              <a:rPr lang="ru-RU" smtClean="0"/>
              <a:t>вт 29.10.19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2255B6-D8BB-4CAF-B472-7CE11AFB0C9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ge-study.ru/wp-content/uploads/pdf-materials/vector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394009" cy="3695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26303" y="1453022"/>
            <a:ext cx="6325644" cy="4697259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Координатно-векторный метод решения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стереометрических задач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07795" y="1100159"/>
            <a:ext cx="6172200" cy="4873625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Рисунок 4" descr="https://ege-study.ru/wp-content/themes/ege/img/04p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79" y="1703539"/>
            <a:ext cx="4058432" cy="3444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556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8488680" cy="603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3" y="1065007"/>
            <a:ext cx="10285207" cy="51119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Aft>
                <a:spcPts val="135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1.Потоскуев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Е.В.. Математика профильный уровень, опорные задачи по геометрии.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Планиметрия.Стереометрия.ЕГЭ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– М.: Экзамен, 2017.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2.Богданова Е.А., Богданов С.Н. Богданов. 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оординатно-векторный метод решения стереометрических задач. Учебно-методическое пособие. - Самара.2013.</a:t>
            </a: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Борзенко Е.К., Корнева И.Г. Решение стереометрических задач: Методические рекомендации. – Бийск: РИО БПГУ им. В.М. Шукшина, 2005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В.В. Леваков, Решение заданий С2 ЕГЭ по математике  координатно-векторным методом. Методические рекомендации.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Саратов, 2013.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5.Единый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экзамен: Математика: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заданий. – М.: Просвещение, 2018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https://ege-study.ru/wp-content/uploads/pdf-materials/vectors.pdf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https://urok.1sept.ru/% B8/621258/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135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.https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://down.ctege.info/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obshee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praktika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/matem-vektorno-koordinatny-metod-resheniya-zadach.pdf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936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Алгебра - не что иное как записанная в символах геометрия, а геометрия - это просто алгебра, воплощенная в фигурах. Софий </a:t>
            </a:r>
            <a:r>
              <a:rPr lang="ru-RU" dirty="0" err="1"/>
              <a:t>Жермен</a:t>
            </a:r>
            <a:r>
              <a:rPr lang="ru-RU" dirty="0"/>
              <a:t> (1776-1831)</a:t>
            </a:r>
          </a:p>
        </p:txBody>
      </p:sp>
    </p:spTree>
    <p:extLst>
      <p:ext uri="{BB962C8B-B14F-4D97-AF65-F5344CB8AC3E}">
        <p14:creationId xmlns:p14="http://schemas.microsoft.com/office/powerpoint/2010/main" val="170667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35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транслирование опыта по решению стереометрических задач с применением координатно-векторного метода.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900" y="2336800"/>
            <a:ext cx="11023600" cy="36830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35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поделиться информацией о координатно-векторном методе решения стереометрических задач, показать его преимущества, что позволяет  учащимся значительно упростить и сократить процесс решения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11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35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координатно-векторного метода можно находить:</a:t>
            </a:r>
            <a:endParaRPr lang="ru-RU" sz="3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Расстояние между точками. Расстояние от точки до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прямой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Угол между прямыми.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Уравнение плоскости. Вектор нормали плоскости.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Угол между прямой и плоскостью.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Угол между двумя плоскостями.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Расстояние от точки до плоскости.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Расстояние между скрещивающими прямыми.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0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65129"/>
            <a:ext cx="10287000" cy="574675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Опорные задачи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079500"/>
                <a:ext cx="10617200" cy="50974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Находить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 между двумя точками.</a:t>
                </a:r>
              </a:p>
              <a:p>
                <a:pPr marL="0" indent="0" algn="just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Составлять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плоскости</a:t>
                </a:r>
              </a:p>
              <a:p>
                <a:pPr marL="0" indent="0" algn="ctr">
                  <a:buNone/>
                </a:pPr>
                <a:r>
                  <a:rPr lang="en-US" altLang="ru-RU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 + </a:t>
                </a:r>
                <a:r>
                  <a:rPr lang="en-US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 +</a:t>
                </a:r>
                <a:r>
                  <a:rPr lang="en-US" altLang="ru-RU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cz</a:t>
                </a:r>
                <a:r>
                  <a:rPr lang="ru-RU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+ </a:t>
                </a:r>
                <a:r>
                  <a:rPr lang="en-US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altLang="ru-RU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по трем точкам, через определитель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Находить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координаты точки, делящей отрезок в заданном отношении 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координатам его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концов</a:t>
                </a:r>
              </a:p>
              <a:p>
                <a:pPr marL="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у=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/>
              </a:p>
              <a:p>
                <a:pPr marL="0" indent="0" algn="just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Находить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угол между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векторами.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079500"/>
                <a:ext cx="10617200" cy="5097463"/>
              </a:xfrm>
              <a:blipFill rotWithShape="1">
                <a:blip r:embed="rId2"/>
                <a:stretch>
                  <a:fillRect l="-1034" t="-1077" r="-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64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pptcloud3.ams3.digitaloceanspaces.com/slides/pics/002/223/777/original/Slide7.jpg?148575729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2" y="444501"/>
            <a:ext cx="8635998" cy="603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57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abcege.ru/media/images/shpargalki/3/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489" y="264456"/>
            <a:ext cx="3343313" cy="304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501" y="3254551"/>
            <a:ext cx="5096899" cy="31641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112002" y="598518"/>
                <a:ext cx="4060305" cy="809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правильного шестиугольника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R</m:t>
                    </m:r>
                    <m:r>
                      <a:rPr lang="en-US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2" y="598518"/>
                <a:ext cx="4060305" cy="809902"/>
              </a:xfrm>
              <a:prstGeom prst="rect">
                <a:avLst/>
              </a:prstGeom>
              <a:blipFill rotWithShape="1">
                <a:blip r:embed="rId4"/>
                <a:stretch>
                  <a:fillRect l="-1351" t="-3759" r="-2402" b="-3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Объект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14" y="3133230"/>
            <a:ext cx="2792463" cy="26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22907" cy="1526305"/>
          </a:xfrm>
        </p:spPr>
        <p:txBody>
          <a:bodyPr>
            <a:noAutofit/>
          </a:bodyPr>
          <a:lstStyle/>
          <a:p>
            <a:pPr>
              <a:spcAft>
                <a:spcPts val="1350"/>
              </a:spcAf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кубе ABCDA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точки E и F — середины ребер соответственно A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и A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Найдите 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косинус угла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плоскостями AEF и BDD</a:t>
            </a:r>
            <a:r>
              <a:rPr lang="ru-RU" sz="28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Объект 5" descr="https://ege-study.ru/wp-content/themes/ege/img/09p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827" y="2079321"/>
            <a:ext cx="5085567" cy="4096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95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234808" cy="824523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задач на нахождение угла между плоскостями: 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1" y="1327758"/>
                <a:ext cx="10515600" cy="4412642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На рисунке изображаем указанные в задаче плоскости.</a:t>
                </a:r>
              </a:p>
              <a:p>
                <a:pPr marL="0" lvl="0" indent="0">
                  <a:buNone/>
                </a:pPr>
                <a:r>
                  <a:rPr lang="ru-RU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Вписываем фигуру в систему </a:t>
                </a: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координат.</a:t>
                </a:r>
                <a:endPara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Находим уравнения заданных </a:t>
                </a: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плоскостей.</a:t>
                </a:r>
                <a:endPara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Находим координаты </a:t>
                </a: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векторов нормалей </a:t>
                </a:r>
                <a:r>
                  <a:rPr lang="ru-RU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 </a:t>
                </a: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плоскостям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</m:acc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buNone/>
                </a:pPr>
                <a:r>
                  <a:rPr lang="ru-RU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Подставляем в формулу </a:t>
                </a: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косинуса </a:t>
                </a:r>
                <a:r>
                  <a:rPr lang="ru-RU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угла между </a:t>
                </a:r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плоскостями </a:t>
                </a:r>
                <a:r>
                  <a:rPr lang="en-US" sz="2400" dirty="0"/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ru-RU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acc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∙</m:t>
                            </m:r>
                            <m:acc>
                              <m:accPr>
                                <m:chr m:val="⃗"/>
                                <m:ctrlPr>
                                  <a:rPr lang="ru-RU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ru-RU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acc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∙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ru-RU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1" y="1327758"/>
                <a:ext cx="10515600" cy="4412642"/>
              </a:xfrm>
              <a:blipFill rotWithShape="1">
                <a:blip r:embed="rId2"/>
                <a:stretch>
                  <a:fillRect l="-1507" t="-1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88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02" y="365129"/>
            <a:ext cx="10629900" cy="561975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скрещивающимися прямыми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https://vuzlit.ru/imag_/43/110969/image0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2" y="1496445"/>
            <a:ext cx="3341513" cy="386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74697" y="990600"/>
                <a:ext cx="6245803" cy="526117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1.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eqArrPr>
                          <m:e>
                            <m:acc>
                              <m:accPr>
                                <m:chr m:val="⃗"/>
                                <m:ctrlPr>
                                  <a:rPr lang="ru-RU" sz="3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acc>
                              <m:accPr>
                                <m:chr m:val="⃗"/>
                                <m:ctrlPr>
                                  <a:rPr lang="en-US" sz="3200" i="1" dirty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𝐶𝑃</m:t>
                                </m:r>
                              </m:e>
                            </m:acc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</m:t>
                            </m:r>
                            <m:r>
                              <m:rPr>
                                <m:nor/>
                              </m:rPr>
                              <a:rPr lang="ru-RU" sz="3200" b="0" i="0" dirty="0" smtClean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e>
                          <m:e>
                            <m:acc>
                              <m:accPr>
                                <m:chr m:val="⃗"/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acc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 </m:t>
                            </m:r>
                            <m:acc>
                              <m:accPr>
                                <m:chr m:val="⃗"/>
                                <m:ctrlPr>
                                  <a:rPr lang="en-US" sz="32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𝐴𝑄</m:t>
                                </m:r>
                              </m:e>
                            </m:acc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  <m:r>
                              <a:rPr lang="ru-RU" sz="3200" b="0" i="1" smtClean="0">
                                <a:latin typeface="Cambria Math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74697" y="990600"/>
                <a:ext cx="6245803" cy="5261178"/>
              </a:xfrm>
              <a:blipFill rotWithShape="1">
                <a:blip r:embed="rId3"/>
                <a:stretch>
                  <a:fillRect l="-1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ChangeArrowheads="1"/>
              </p:cNvSpPr>
              <p:nvPr/>
            </p:nvSpPr>
            <p:spPr bwMode="auto">
              <a:xfrm>
                <a:off x="5374700" y="2147390"/>
                <a:ext cx="6046835" cy="31593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Расстояние от точки </a:t>
                </a:r>
                <a:r>
                  <a:rPr kumimoji="0" lang="en-US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с координатами x</a:t>
                </a:r>
                <a:r>
                  <a:rPr kumimoji="0" lang="ru-RU" altLang="ru-RU" sz="2400" i="0" u="none" strike="noStrike" cap="none" normalizeH="0" baseline="-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kumimoji="0" lang="ru-RU" altLang="ru-RU" sz="2400" i="0" u="none" strike="noStrike" cap="none" normalizeH="0" baseline="-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и z</a:t>
                </a:r>
                <a:r>
                  <a:rPr kumimoji="0" lang="ru-RU" altLang="ru-RU" sz="2400" i="0" u="none" strike="noStrike" cap="none" normalizeH="0" baseline="-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до плоскости </a:t>
                </a:r>
                <a14:m>
                  <m:oMath xmlns:m="http://schemas.openxmlformats.org/officeDocument/2006/math">
                    <m:r>
                      <a:rPr kumimoji="0" lang="ru-RU" alt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 заданной уравнением </a:t>
                </a:r>
                <a:r>
                  <a:rPr kumimoji="0" lang="en-US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 + </a:t>
                </a:r>
                <a:r>
                  <a:rPr lang="en-US" alt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 +</a:t>
                </a:r>
                <a:r>
                  <a:rPr kumimoji="0" lang="en-US" altLang="ru-RU" sz="240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cz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+ </a:t>
                </a:r>
                <a:r>
                  <a:rPr kumimoji="0" lang="en-US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kumimoji="0" lang="ru-RU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 можно найти по формуле:</a:t>
                </a:r>
                <a:r>
                  <a:rPr kumimoji="0" lang="en-US" altLang="ru-RU" sz="240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US" alt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  <m:r>
                      <a:rPr kumimoji="0" lang="ru-RU" alt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(Р,</m:t>
                    </m:r>
                    <m:r>
                      <a:rPr kumimoji="0" lang="en-US" alt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0" lang="en-US" alt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𝛽</m:t>
                    </m:r>
                    <m:r>
                      <a:rPr kumimoji="0" lang="ru-RU" alt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alt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ru-RU" sz="24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  <m:sSub>
                              <m:sSubPr>
                                <m:ctrlP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  <m:sSub>
                              <m:sSubPr>
                                <m:ctrlP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  <m:sSub>
                              <m:sSubPr>
                                <m:ctrlP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𝒛</m:t>
                                </m:r>
                              </m:e>
                              <m:sub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𝒅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kumimoji="0" lang="en-US" altLang="ru-RU" sz="2400" b="1" i="1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kumimoji="0" lang="en-US" altLang="ru-RU" sz="24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kumimoji="0" lang="en-US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kumimoji="0" lang="en-US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2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altLang="ru-R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ru-RU" sz="36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ru-RU" sz="36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altLang="ru-R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пр</m:t>
                            </m:r>
                          </m:e>
                          <m:sub>
                            <m:acc>
                              <m:accPr>
                                <m:chr m:val="⃗"/>
                                <m:ctrlPr>
                                  <a:rPr lang="en-US" altLang="ru-RU" sz="3600" b="0" i="1" smtClean="0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acc>
                          </m:sub>
                        </m:sSub>
                        <m:r>
                          <a:rPr lang="en-US" altLang="ru-R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altLang="ru-RU" sz="36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𝐶𝑄</m:t>
                            </m:r>
                          </m:e>
                        </m:acc>
                      </m:e>
                    </m:d>
                    <m:r>
                      <a:rPr lang="en-US" altLang="ru-R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36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ru-RU" sz="36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ru-RU" sz="3600" b="0" i="1" smtClean="0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𝐶𝑄</m:t>
                                </m:r>
                              </m:e>
                            </m:acc>
                            <m:r>
                              <a:rPr lang="en-US" altLang="ru-R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∙</m:t>
                            </m:r>
                            <m:acc>
                              <m:accPr>
                                <m:chr m:val="⃗"/>
                                <m:ctrlPr>
                                  <a:rPr lang="en-US" altLang="ru-RU" sz="3600" b="0" i="1" smtClean="0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acc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ru-RU" sz="36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ru-RU" sz="3600" b="0" i="1" smtClean="0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ru-RU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kumimoji="0" lang="ru-RU" altLang="ru-RU" sz="36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4700" y="2147390"/>
                <a:ext cx="6046835" cy="3159391"/>
              </a:xfrm>
              <a:prstGeom prst="rect">
                <a:avLst/>
              </a:prstGeom>
              <a:blipFill rotWithShape="1">
                <a:blip r:embed="rId4"/>
                <a:stretch>
                  <a:fillRect l="-2117" t="-963" r="-1512" b="-9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65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764</TotalTime>
  <Words>352</Words>
  <Application>Microsoft Office PowerPoint</Application>
  <PresentationFormat>Произвольный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Цель: транслирование опыта по решению стереометрических задач с применением координатно-векторного метода. </vt:lpstr>
      <vt:lpstr>С помощью координатно-векторного метода можно находить:</vt:lpstr>
      <vt:lpstr>Опорные задачи</vt:lpstr>
      <vt:lpstr>Презентация PowerPoint</vt:lpstr>
      <vt:lpstr>Презентация PowerPoint</vt:lpstr>
      <vt:lpstr>В кубе ABCDA1B1C1D1 точки E и F — середины ребер соответственно A1B1 и A1D1. Найдите косинус угла между плоскостями AEF и BDD1.</vt:lpstr>
      <vt:lpstr>Алгоритм решения задач на нахождение угла между плоскостями: </vt:lpstr>
      <vt:lpstr>Расстояние между скрещивающимися прямыми</vt:lpstr>
      <vt:lpstr>Источники: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Координатно-векторный метод решения стереометрических задач</dc:title>
  <dc:creator>Олег Ткачук</dc:creator>
  <cp:lastModifiedBy>Учитель</cp:lastModifiedBy>
  <cp:revision>54</cp:revision>
  <dcterms:created xsi:type="dcterms:W3CDTF">2019-10-20T13:48:34Z</dcterms:created>
  <dcterms:modified xsi:type="dcterms:W3CDTF">2019-10-29T10:03:40Z</dcterms:modified>
</cp:coreProperties>
</file>