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87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47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6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05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5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0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05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9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14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99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6AB55-5E63-4D84-87A3-9F471681E801}" type="datetimeFigureOut">
              <a:rPr lang="ru-RU" smtClean="0"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7B4B3-BF4A-4736-87BE-B09CAE932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88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pring.ru/ispring-free-ca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88;&#1077;&#1096;&#1077;&#1085;&#1080;&#1077;%20&#1079;&#1072;&#1076;&#1072;&#1095;&#1080;%20&#1085;&#1072;%20&#1082;&#1083;&#1077;&#1090;&#1095;&#1072;&#1090;&#1086;&#1081;%20&#1073;&#1091;&#1084;&#1072;&#1075;&#1077;.wmv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3488" y="3356992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Маштакова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Юлия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Хасеновна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1960" y="4797152"/>
            <a:ext cx="5732040" cy="936104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учитель математики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288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0" y="188640"/>
            <a:ext cx="65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itchFamily="18" charset="0"/>
              </a:rPr>
              <a:t>ГОРОДСКОЙ ПРАКТИКО-ОРИЕНТИРОВАННЫЙ СЕМИНАР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122" name="Picture 2" descr="https://sun9-8.userapi.com/c638522/v638522146/681f2/QnP3oQ1Gw8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64332"/>
            <a:ext cx="2880320" cy="432480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92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988840"/>
            <a:ext cx="794075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92433" y="1315943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https://www.ispring.ru/ispring-free-cam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288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411760" y="188640"/>
            <a:ext cx="65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itchFamily="18" charset="0"/>
              </a:rPr>
              <a:t>ГОРОДСКОЙ ПРАКТИКО-ОРИЕНТИРОВАННЫЙ СЕМИНАР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7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51003"/>
            <a:ext cx="14573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5811" y="3068960"/>
            <a:ext cx="772202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Бесплатный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сервис.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Русскоязычный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интерфейс.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Захват как конкретной области, так и всего изображения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дисплее.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Быстрая публикация готового материала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Twitter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Facebook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LinkedIn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Интегрированный редактор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аудио.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Поддержка записи звуковой дорожки с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внешних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устройств.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85811" y="2249068"/>
            <a:ext cx="4234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ПЛЮСЫ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288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11760" y="188640"/>
            <a:ext cx="65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itchFamily="18" charset="0"/>
              </a:rPr>
              <a:t>ГОРОДСКОЙ ПРАКТИКО-ОРИЕНТИРОВАННЫЙ СЕМИНАР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497" y="1916832"/>
            <a:ext cx="139065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90872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Segoe Script" pitchFamily="34" charset="0"/>
              </a:rPr>
              <a:t>На клетчатой бумаге с размером клетки 1х1 изображен треугольник. Найдите его площадь.</a:t>
            </a:r>
            <a:endParaRPr lang="ru-RU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022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139065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3608" y="76470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Script" pitchFamily="34" charset="0"/>
              </a:rPr>
              <a:t>I </a:t>
            </a:r>
            <a:r>
              <a:rPr lang="ru-RU" dirty="0" smtClean="0">
                <a:latin typeface="Segoe Script" pitchFamily="34" charset="0"/>
              </a:rPr>
              <a:t>способ</a:t>
            </a:r>
            <a:endParaRPr lang="ru-RU" dirty="0">
              <a:latin typeface="Segoe Scrip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39952" y="958246"/>
                <a:ext cx="2808312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∆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𝑎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h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958246"/>
                <a:ext cx="2808312" cy="6685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635896" y="1844824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Script" pitchFamily="34" charset="0"/>
              </a:rPr>
              <a:t>a – </a:t>
            </a:r>
            <a:r>
              <a:rPr lang="ru-RU" dirty="0" smtClean="0">
                <a:latin typeface="Segoe Script" pitchFamily="34" charset="0"/>
              </a:rPr>
              <a:t>основание треугольника;</a:t>
            </a:r>
            <a:r>
              <a:rPr lang="en-US" dirty="0" smtClean="0">
                <a:latin typeface="Segoe Script" pitchFamily="34" charset="0"/>
              </a:rPr>
              <a:t> </a:t>
            </a:r>
          </a:p>
          <a:p>
            <a:r>
              <a:rPr lang="en-US" dirty="0">
                <a:latin typeface="Segoe Script" pitchFamily="34" charset="0"/>
              </a:rPr>
              <a:t>h</a:t>
            </a:r>
            <a:r>
              <a:rPr lang="en-US" dirty="0" smtClean="0">
                <a:latin typeface="Segoe Script" pitchFamily="34" charset="0"/>
              </a:rPr>
              <a:t> – </a:t>
            </a:r>
            <a:r>
              <a:rPr lang="ru-RU" dirty="0" smtClean="0">
                <a:latin typeface="Segoe Script" pitchFamily="34" charset="0"/>
              </a:rPr>
              <a:t>высота треугольника, проведенная к основанию</a:t>
            </a:r>
            <a:endParaRPr lang="ru-RU" dirty="0">
              <a:latin typeface="Segoe Script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835696" y="1700808"/>
            <a:ext cx="0" cy="187220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59632" y="3573016"/>
            <a:ext cx="936104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41003" y="3577087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Segoe Script" pitchFamily="34" charset="0"/>
              </a:rPr>
              <a:t>а = 5</a:t>
            </a:r>
            <a:endParaRPr lang="ru-RU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276815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Segoe Script" pitchFamily="34" charset="0"/>
              </a:rPr>
              <a:t>h</a:t>
            </a:r>
            <a:r>
              <a:rPr lang="ru-RU" b="1" dirty="0" smtClean="0">
                <a:solidFill>
                  <a:srgbClr val="FF0000"/>
                </a:solidFill>
                <a:latin typeface="Segoe Script" pitchFamily="34" charset="0"/>
              </a:rPr>
              <a:t> = 10 </a:t>
            </a:r>
            <a:endParaRPr lang="ru-RU" b="1" dirty="0">
              <a:solidFill>
                <a:srgbClr val="FF0000"/>
              </a:solidFill>
              <a:latin typeface="Segoe Scrip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779912" y="2991959"/>
                <a:ext cx="3320752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/>
                            </a:rPr>
                            <m:t>∆</m:t>
                          </m:r>
                        </m:sub>
                      </m:sSub>
                      <m:r>
                        <a:rPr lang="en-US" sz="20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2000" b="0" i="1" smtClean="0">
                          <a:latin typeface="Cambria Math"/>
                        </a:rPr>
                        <m:t> </m:t>
                      </m:r>
                      <m:r>
                        <a:rPr lang="ru-RU" sz="2000" b="0" i="1" smtClean="0">
                          <a:latin typeface="Cambria Math"/>
                          <a:ea typeface="Cambria Math"/>
                        </a:rPr>
                        <m:t>∙10 ∙5=5 ∙5=25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2991959"/>
                <a:ext cx="3320752" cy="66851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3347864" y="3946419"/>
            <a:ext cx="37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Ответ: 25</a:t>
            </a:r>
            <a:endParaRPr lang="ru-RU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7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0" grpId="0"/>
      <p:bldP spid="11" grpId="0"/>
      <p:bldP spid="13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76470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Script" pitchFamily="34" charset="0"/>
              </a:rPr>
              <a:t>II </a:t>
            </a:r>
            <a:r>
              <a:rPr lang="ru-RU" dirty="0" smtClean="0">
                <a:latin typeface="Segoe Script" pitchFamily="34" charset="0"/>
              </a:rPr>
              <a:t>способ</a:t>
            </a:r>
            <a:endParaRPr lang="ru-RU" dirty="0">
              <a:latin typeface="Segoe Script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76761"/>
            <a:ext cx="1390650" cy="23526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1486905" y="1694182"/>
            <a:ext cx="0" cy="187220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86905" y="1700808"/>
            <a:ext cx="93610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23009" y="1716994"/>
            <a:ext cx="0" cy="1872208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85518" y="3566390"/>
            <a:ext cx="93610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59832" y="113403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Решение: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162880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Площадь прямоугольника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848" y="220486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Script" pitchFamily="34" charset="0"/>
              </a:rPr>
              <a:t>S</a:t>
            </a:r>
            <a:r>
              <a:rPr lang="ru-RU" dirty="0" smtClean="0">
                <a:latin typeface="Segoe Script" pitchFamily="34" charset="0"/>
              </a:rPr>
              <a:t> = 5 ∙ 10 = 50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16" name="Прямоугольный треугольник 15"/>
          <p:cNvSpPr/>
          <p:nvPr/>
        </p:nvSpPr>
        <p:spPr>
          <a:xfrm rot="10800000">
            <a:off x="1478410" y="1708950"/>
            <a:ext cx="576064" cy="1872208"/>
          </a:xfrm>
          <a:prstGeom prst="rtTriangle">
            <a:avLst/>
          </a:prstGeom>
          <a:solidFill>
            <a:srgbClr val="92D050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145647" y="2636912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Площадь прямоугольного треугольника</a:t>
            </a:r>
            <a:endParaRPr lang="ru-RU" dirty="0">
              <a:latin typeface="Segoe Scrip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26532" y="4144065"/>
                <a:ext cx="2353580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∙2 ∙10=1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532" y="4144065"/>
                <a:ext cx="2353580" cy="483466"/>
              </a:xfrm>
              <a:prstGeom prst="rect">
                <a:avLst/>
              </a:prstGeom>
              <a:blipFill rotWithShape="1">
                <a:blip r:embed="rId3"/>
                <a:stretch>
                  <a:fillRect b="-8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ый треугольник 18"/>
          <p:cNvSpPr/>
          <p:nvPr/>
        </p:nvSpPr>
        <p:spPr>
          <a:xfrm rot="10800000">
            <a:off x="2054473" y="1700808"/>
            <a:ext cx="368536" cy="1865582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182637" y="3774733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Площадь прямоугольного треугольника</a:t>
            </a:r>
            <a:endParaRPr lang="ru-RU" dirty="0">
              <a:latin typeface="Segoe Scrip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132821" y="3038058"/>
                <a:ext cx="221535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∙3 ∙10=15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821" y="3038058"/>
                <a:ext cx="2215350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043608" y="465001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Площадь нужного нам треугольника 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91941" y="5114615"/>
            <a:ext cx="499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50 – 15 – 10 = 25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7624" y="548394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egoe Script" pitchFamily="34" charset="0"/>
              </a:rPr>
              <a:t>Ответ: 25</a:t>
            </a:r>
            <a:endParaRPr lang="ru-RU" dirty="0">
              <a:latin typeface="Segoe Scrip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70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16" grpId="0" animBg="1"/>
      <p:bldP spid="17" grpId="0"/>
      <p:bldP spid="18" grpId="0"/>
      <p:bldP spid="19" grpId="0" animBg="1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378" y="2060848"/>
            <a:ext cx="642937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39725" y="148478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бласть для записи экрана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288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0" y="188640"/>
            <a:ext cx="65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itchFamily="18" charset="0"/>
              </a:rPr>
              <a:t>ГОРОДСКОЙ ПРАКТИКО-ОРИЕНТИРОВАННЫЙ СЕМИНАР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9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058" y="1844824"/>
            <a:ext cx="6322301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4149080"/>
            <a:ext cx="80648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кнопка – это для начала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записи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(№1)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Кнопка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включения/выключения микрофона (№2)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 помощью данной опции отрегулировать размер окна, который выделен пунктиром (№3)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Настройки» – иконка в виде  “Шестеренки”, с помощью которой выполняются предварительные настройки (№4).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288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411760" y="188640"/>
            <a:ext cx="65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itchFamily="18" charset="0"/>
              </a:rPr>
              <a:t>ГОРОДСКОЙ ПРАКТИКО-ОРИЕНТИРОВАННЫЙ СЕМИНАР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89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828800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411760" y="188640"/>
            <a:ext cx="65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  <a:cs typeface="Times New Roman" pitchFamily="18" charset="0"/>
              </a:rPr>
              <a:t>ГОРОДСКОЙ ПРАКТИКО-ОРИЕНТИРОВАННЫЙ СЕМИНАР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3050326"/>
            <a:ext cx="3468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240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Маштакова Юлия Хасеновна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2020-10-26T16:04:26Z</dcterms:created>
  <dcterms:modified xsi:type="dcterms:W3CDTF">2020-10-26T17:41:18Z</dcterms:modified>
</cp:coreProperties>
</file>