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65" r:id="rId7"/>
    <p:sldId id="259" r:id="rId8"/>
    <p:sldId id="266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6AB55-5E63-4D84-87A3-9F471681E801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7B4B3-BF4A-4736-87BE-B09CAE9321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712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6AB55-5E63-4D84-87A3-9F471681E801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7B4B3-BF4A-4736-87BE-B09CAE9321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2870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6AB55-5E63-4D84-87A3-9F471681E801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7B4B3-BF4A-4736-87BE-B09CAE9321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4470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6AB55-5E63-4D84-87A3-9F471681E801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7B4B3-BF4A-4736-87BE-B09CAE9321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436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6AB55-5E63-4D84-87A3-9F471681E801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7B4B3-BF4A-4736-87BE-B09CAE9321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5205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6AB55-5E63-4D84-87A3-9F471681E801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7B4B3-BF4A-4736-87BE-B09CAE9321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050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6AB55-5E63-4D84-87A3-9F471681E801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7B4B3-BF4A-4736-87BE-B09CAE9321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607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6AB55-5E63-4D84-87A3-9F471681E801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7B4B3-BF4A-4736-87BE-B09CAE9321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054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6AB55-5E63-4D84-87A3-9F471681E801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7B4B3-BF4A-4736-87BE-B09CAE9321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090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6AB55-5E63-4D84-87A3-9F471681E801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7B4B3-BF4A-4736-87BE-B09CAE9321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3141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6AB55-5E63-4D84-87A3-9F471681E801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7B4B3-BF4A-4736-87BE-B09CAE9321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5990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6AB55-5E63-4D84-87A3-9F471681E801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7B4B3-BF4A-4736-87BE-B09CAE9321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8881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spring.ru/ispring-free-cam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&#1088;&#1077;&#1096;&#1077;&#1085;&#1080;&#1077;%20&#1079;&#1072;&#1076;&#1072;&#1095;&#1080;%20&#1085;&#1072;%20&#1082;&#1083;&#1077;&#1090;&#1095;&#1072;&#1090;&#1086;&#1081;%20&#1073;&#1091;&#1084;&#1072;&#1075;&#1077;.wmv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63488" y="3356992"/>
            <a:ext cx="7772400" cy="1470025"/>
          </a:xfrm>
        </p:spPr>
        <p:txBody>
          <a:bodyPr>
            <a:normAutofit/>
          </a:bodyPr>
          <a:lstStyle/>
          <a:p>
            <a:pPr algn="r"/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Маштакова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Юлия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Хасеновна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11960" y="4797152"/>
            <a:ext cx="5732040" cy="936104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учитель математики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1828800" cy="142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411760" y="188640"/>
            <a:ext cx="65241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Times New Roman" pitchFamily="18" charset="0"/>
              </a:rPr>
              <a:t>ГОРОДСКОЙ ПРАКТИКО-ОРИЕНТИРОВАННЫЙ СЕМИНАР</a:t>
            </a:r>
            <a:endParaRPr lang="ru-RU" dirty="0">
              <a:solidFill>
                <a:schemeClr val="tx2">
                  <a:lumMod val="40000"/>
                  <a:lumOff val="6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5122" name="Picture 2" descr="https://sun9-8.userapi.com/c638522/v638522146/681f2/QnP3oQ1Gw8Q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64332"/>
            <a:ext cx="2880320" cy="432480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925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88840"/>
            <a:ext cx="7940758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492433" y="1315943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/>
              </a:rPr>
              <a:t>https://www.ispring.ru/ispring-free-cam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1828800" cy="142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2411760" y="188640"/>
            <a:ext cx="65241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Times New Roman" pitchFamily="18" charset="0"/>
              </a:rPr>
              <a:t>ГОРОДСКОЙ ПРАКТИКО-ОРИЕНТИРОВАННЫЙ СЕМИНАР</a:t>
            </a:r>
            <a:endParaRPr lang="ru-RU" dirty="0">
              <a:solidFill>
                <a:schemeClr val="tx2">
                  <a:lumMod val="40000"/>
                  <a:lumOff val="60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75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751003"/>
            <a:ext cx="1457325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85811" y="3068960"/>
            <a:ext cx="7722021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chemeClr val="tx2">
                  <a:lumMod val="50000"/>
                </a:schemeClr>
              </a:buClr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Бесплатный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сервис.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chemeClr val="tx2">
                  <a:lumMod val="50000"/>
                </a:schemeClr>
              </a:buClr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Русскоязычный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интерфейс.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chemeClr val="tx2">
                  <a:lumMod val="50000"/>
                </a:schemeClr>
              </a:buClr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Захват как конкретной области, так и всего изображения на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дисплее.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chemeClr val="tx2">
                  <a:lumMod val="50000"/>
                </a:schemeClr>
              </a:buClr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Быстрая публикация готового материала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YouTube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Twitter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Facebook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LinkedIn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chemeClr val="tx2">
                  <a:lumMod val="50000"/>
                </a:schemeClr>
              </a:buClr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Интегрированный редактор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аудио.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chemeClr val="tx2">
                  <a:lumMod val="50000"/>
                </a:schemeClr>
              </a:buClr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Поддержка записи звуковой дорожки с 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внешних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устройств.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985811" y="2249068"/>
            <a:ext cx="42342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ПЛЮСЫ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1828800" cy="142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411760" y="188640"/>
            <a:ext cx="65241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Times New Roman" pitchFamily="18" charset="0"/>
              </a:rPr>
              <a:t>ГОРОДСКОЙ ПРАКТИКО-ОРИЕНТИРОВАННЫЙ СЕМИНАР</a:t>
            </a:r>
            <a:endParaRPr lang="ru-RU" dirty="0">
              <a:solidFill>
                <a:schemeClr val="tx2">
                  <a:lumMod val="40000"/>
                  <a:lumOff val="60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50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497" y="1916832"/>
            <a:ext cx="1390650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27584" y="908720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Segoe Script" pitchFamily="34" charset="0"/>
              </a:rPr>
              <a:t>На клетчатой бумаге с размером клетки 1х1 изображен треугольник. Найдите его площадь.</a:t>
            </a:r>
            <a:endParaRPr lang="ru-RU" dirty="0">
              <a:latin typeface="Segoe Scrip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5022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84784"/>
            <a:ext cx="1390650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43608" y="764704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Segoe Script" pitchFamily="34" charset="0"/>
              </a:rPr>
              <a:t>I </a:t>
            </a:r>
            <a:r>
              <a:rPr lang="ru-RU" dirty="0" smtClean="0">
                <a:latin typeface="Segoe Script" pitchFamily="34" charset="0"/>
              </a:rPr>
              <a:t>способ</a:t>
            </a:r>
            <a:endParaRPr lang="ru-RU" dirty="0">
              <a:latin typeface="Segoe Script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139952" y="958246"/>
                <a:ext cx="2808312" cy="6685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</a:rPr>
                            <m:t>∆</m:t>
                          </m:r>
                        </m:sub>
                      </m:sSub>
                      <m:r>
                        <a:rPr lang="en-US" sz="20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 </m:t>
                      </m:r>
                      <m:r>
                        <a:rPr lang="en-US" sz="2000" b="0" i="1" smtClean="0">
                          <a:latin typeface="Cambria Math"/>
                        </a:rPr>
                        <m:t>𝑎</m:t>
                      </m:r>
                      <m:r>
                        <a:rPr lang="en-US" sz="2000" b="0" i="1" smtClean="0">
                          <a:latin typeface="Cambria Math"/>
                        </a:rPr>
                        <m:t> </m:t>
                      </m:r>
                      <m:r>
                        <a:rPr lang="en-US" sz="2000" b="0" i="1" smtClean="0">
                          <a:latin typeface="Cambria Math"/>
                        </a:rPr>
                        <m:t>h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958246"/>
                <a:ext cx="2808312" cy="66851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3635896" y="1844824"/>
            <a:ext cx="4824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Segoe Script" pitchFamily="34" charset="0"/>
              </a:rPr>
              <a:t>a – </a:t>
            </a:r>
            <a:r>
              <a:rPr lang="ru-RU" dirty="0" smtClean="0">
                <a:latin typeface="Segoe Script" pitchFamily="34" charset="0"/>
              </a:rPr>
              <a:t>основание треугольника;</a:t>
            </a:r>
            <a:r>
              <a:rPr lang="en-US" dirty="0" smtClean="0">
                <a:latin typeface="Segoe Script" pitchFamily="34" charset="0"/>
              </a:rPr>
              <a:t> </a:t>
            </a:r>
          </a:p>
          <a:p>
            <a:r>
              <a:rPr lang="en-US" dirty="0">
                <a:latin typeface="Segoe Script" pitchFamily="34" charset="0"/>
              </a:rPr>
              <a:t>h</a:t>
            </a:r>
            <a:r>
              <a:rPr lang="en-US" dirty="0" smtClean="0">
                <a:latin typeface="Segoe Script" pitchFamily="34" charset="0"/>
              </a:rPr>
              <a:t> – </a:t>
            </a:r>
            <a:r>
              <a:rPr lang="ru-RU" dirty="0" smtClean="0">
                <a:latin typeface="Segoe Script" pitchFamily="34" charset="0"/>
              </a:rPr>
              <a:t>высота треугольника, проведенная к основанию</a:t>
            </a:r>
            <a:endParaRPr lang="ru-RU" dirty="0">
              <a:latin typeface="Segoe Script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835696" y="1700808"/>
            <a:ext cx="0" cy="1872208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259632" y="3573016"/>
            <a:ext cx="936104" cy="0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341003" y="3577087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Segoe Script" pitchFamily="34" charset="0"/>
              </a:rPr>
              <a:t>а = 5</a:t>
            </a:r>
            <a:endParaRPr lang="ru-RU" b="1" dirty="0">
              <a:solidFill>
                <a:srgbClr val="FF0000"/>
              </a:solidFill>
              <a:latin typeface="Segoe Script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35696" y="276815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Segoe Script" pitchFamily="34" charset="0"/>
              </a:rPr>
              <a:t>h</a:t>
            </a:r>
            <a:r>
              <a:rPr lang="ru-RU" b="1" dirty="0" smtClean="0">
                <a:solidFill>
                  <a:srgbClr val="FF0000"/>
                </a:solidFill>
                <a:latin typeface="Segoe Script" pitchFamily="34" charset="0"/>
              </a:rPr>
              <a:t> = 10 </a:t>
            </a:r>
            <a:endParaRPr lang="ru-RU" b="1" dirty="0">
              <a:solidFill>
                <a:srgbClr val="FF0000"/>
              </a:solidFill>
              <a:latin typeface="Segoe Script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779912" y="2991959"/>
                <a:ext cx="3320752" cy="6685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</a:rPr>
                            <m:t>∆</m:t>
                          </m:r>
                        </m:sub>
                      </m:sSub>
                      <m:r>
                        <a:rPr lang="en-US" sz="20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ru-RU" sz="2000" b="0" i="1" smtClean="0">
                          <a:latin typeface="Cambria Math"/>
                        </a:rPr>
                        <m:t> </m:t>
                      </m:r>
                      <m:r>
                        <a:rPr lang="ru-RU" sz="2000" b="0" i="1" smtClean="0">
                          <a:latin typeface="Cambria Math"/>
                          <a:ea typeface="Cambria Math"/>
                        </a:rPr>
                        <m:t>∙10 ∙5=5 ∙5=25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2991959"/>
                <a:ext cx="3320752" cy="66851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3347864" y="3946419"/>
            <a:ext cx="37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Segoe Script" pitchFamily="34" charset="0"/>
              </a:rPr>
              <a:t>Ответ: 25</a:t>
            </a:r>
            <a:endParaRPr lang="ru-RU" dirty="0">
              <a:latin typeface="Segoe Scrip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970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10" grpId="0"/>
      <p:bldP spid="11" grpId="0"/>
      <p:bldP spid="13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764704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Segoe Script" pitchFamily="34" charset="0"/>
              </a:rPr>
              <a:t>II </a:t>
            </a:r>
            <a:r>
              <a:rPr lang="ru-RU" dirty="0" smtClean="0">
                <a:latin typeface="Segoe Script" pitchFamily="34" charset="0"/>
              </a:rPr>
              <a:t>способ</a:t>
            </a:r>
            <a:endParaRPr lang="ru-RU" dirty="0">
              <a:latin typeface="Segoe Script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476761"/>
            <a:ext cx="1390650" cy="2352675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 flipV="1">
            <a:off x="1486905" y="1694182"/>
            <a:ext cx="0" cy="1872208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486905" y="1700808"/>
            <a:ext cx="936104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423009" y="1716994"/>
            <a:ext cx="0" cy="1872208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485518" y="3566390"/>
            <a:ext cx="936104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059832" y="1134036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Segoe Script" pitchFamily="34" charset="0"/>
              </a:rPr>
              <a:t>Решение:</a:t>
            </a:r>
            <a:endParaRPr lang="ru-RU" dirty="0">
              <a:latin typeface="Segoe Script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31840" y="1628800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Segoe Script" pitchFamily="34" charset="0"/>
              </a:rPr>
              <a:t>Площадь прямоугольника</a:t>
            </a:r>
            <a:endParaRPr lang="ru-RU" dirty="0">
              <a:latin typeface="Segoe Script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03848" y="2204864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Segoe Script" pitchFamily="34" charset="0"/>
              </a:rPr>
              <a:t>S</a:t>
            </a:r>
            <a:r>
              <a:rPr lang="ru-RU" dirty="0" smtClean="0">
                <a:latin typeface="Segoe Script" pitchFamily="34" charset="0"/>
              </a:rPr>
              <a:t> = 5 ∙ 10 = 50</a:t>
            </a:r>
            <a:endParaRPr lang="ru-RU" dirty="0">
              <a:latin typeface="Segoe Script" pitchFamily="34" charset="0"/>
            </a:endParaRPr>
          </a:p>
        </p:txBody>
      </p:sp>
      <p:sp>
        <p:nvSpPr>
          <p:cNvPr id="16" name="Прямоугольный треугольник 15"/>
          <p:cNvSpPr/>
          <p:nvPr/>
        </p:nvSpPr>
        <p:spPr>
          <a:xfrm rot="10800000">
            <a:off x="1478410" y="1708950"/>
            <a:ext cx="576064" cy="1872208"/>
          </a:xfrm>
          <a:prstGeom prst="rtTriangle">
            <a:avLst/>
          </a:prstGeom>
          <a:solidFill>
            <a:srgbClr val="92D050"/>
          </a:solidFill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3145647" y="2636912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Segoe Script" pitchFamily="34" charset="0"/>
              </a:rPr>
              <a:t>Площадь прямоугольного треугольника</a:t>
            </a:r>
            <a:endParaRPr lang="ru-RU" dirty="0">
              <a:latin typeface="Segoe Script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226532" y="4144065"/>
                <a:ext cx="2353580" cy="483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𝑆</m:t>
                    </m:r>
                    <m:r>
                      <a:rPr lang="en-US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∙2 ∙10=1</m:t>
                    </m:r>
                  </m:oMath>
                </a14:m>
                <a:r>
                  <a:rPr lang="en-US" dirty="0" smtClean="0"/>
                  <a:t>0</a:t>
                </a:r>
                <a:endParaRPr lang="ru-RU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6532" y="4144065"/>
                <a:ext cx="2353580" cy="483466"/>
              </a:xfrm>
              <a:prstGeom prst="rect">
                <a:avLst/>
              </a:prstGeom>
              <a:blipFill rotWithShape="1">
                <a:blip r:embed="rId3"/>
                <a:stretch>
                  <a:fillRect b="-88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Прямоугольный треугольник 18"/>
          <p:cNvSpPr/>
          <p:nvPr/>
        </p:nvSpPr>
        <p:spPr>
          <a:xfrm rot="10800000">
            <a:off x="2054473" y="1700808"/>
            <a:ext cx="368536" cy="1865582"/>
          </a:xfrm>
          <a:prstGeom prst="rt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3182637" y="3774733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Segoe Script" pitchFamily="34" charset="0"/>
              </a:rPr>
              <a:t>Площадь прямоугольного треугольника</a:t>
            </a:r>
            <a:endParaRPr lang="ru-RU" dirty="0">
              <a:latin typeface="Segoe Script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132821" y="3038058"/>
                <a:ext cx="2215350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𝑆</m:t>
                      </m:r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∙3 ∙10=15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2821" y="3038058"/>
                <a:ext cx="2215350" cy="61093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1043608" y="4650014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Segoe Script" pitchFamily="34" charset="0"/>
              </a:rPr>
              <a:t>Площадь нужного нам треугольника </a:t>
            </a:r>
            <a:endParaRPr lang="ru-RU" dirty="0">
              <a:latin typeface="Segoe Script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91941" y="5114615"/>
            <a:ext cx="49922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Segoe Script" pitchFamily="34" charset="0"/>
              </a:rPr>
              <a:t>50 – 15 – 10 = 25</a:t>
            </a:r>
            <a:endParaRPr lang="ru-RU" dirty="0">
              <a:latin typeface="Segoe Script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187624" y="5483947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Segoe Script" pitchFamily="34" charset="0"/>
              </a:rPr>
              <a:t>Ответ: 25</a:t>
            </a:r>
            <a:endParaRPr lang="ru-RU" dirty="0">
              <a:latin typeface="Segoe Scrip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704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4" grpId="0"/>
      <p:bldP spid="15" grpId="0"/>
      <p:bldP spid="16" grpId="0" animBg="1"/>
      <p:bldP spid="17" grpId="0"/>
      <p:bldP spid="18" grpId="0"/>
      <p:bldP spid="19" grpId="0" animBg="1"/>
      <p:bldP spid="20" grpId="0"/>
      <p:bldP spid="21" grpId="0"/>
      <p:bldP spid="22" grpId="0"/>
      <p:bldP spid="23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378" y="2060848"/>
            <a:ext cx="6429375" cy="395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39725" y="1484784"/>
            <a:ext cx="6120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бласть для записи экрана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1828800" cy="142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411760" y="188640"/>
            <a:ext cx="65241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Times New Roman" pitchFamily="18" charset="0"/>
              </a:rPr>
              <a:t>ГОРОДСКОЙ ПРАКТИКО-ОРИЕНТИРОВАННЫЙ СЕМИНАР</a:t>
            </a:r>
            <a:endParaRPr lang="ru-RU" dirty="0">
              <a:solidFill>
                <a:schemeClr val="tx2">
                  <a:lumMod val="40000"/>
                  <a:lumOff val="60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29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058" y="1844824"/>
            <a:ext cx="6322301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9552" y="4149080"/>
            <a:ext cx="806489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Красная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кнопка – это для начала 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3" action="ppaction://hlinkfile"/>
              </a:rPr>
              <a:t>записи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(№1)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Кнопка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включения/выключения микрофона (№2)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Можно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 помощью данной опции отрегулировать размер окна, который выделен пунктиром (№3)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Настройки» – иконка в виде  “Шестеренки”, с помощью которой выполняются предварительные настройки (№4).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1828800" cy="142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411760" y="188640"/>
            <a:ext cx="65241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Times New Roman" pitchFamily="18" charset="0"/>
              </a:rPr>
              <a:t>ГОРОДСКОЙ ПРАКТИКО-ОРИЕНТИРОВАННЫЙ СЕМИНАР</a:t>
            </a:r>
            <a:endParaRPr lang="ru-RU" dirty="0">
              <a:solidFill>
                <a:schemeClr val="tx2">
                  <a:lumMod val="40000"/>
                  <a:lumOff val="60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89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1828800" cy="142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411760" y="188640"/>
            <a:ext cx="65241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Times New Roman" pitchFamily="18" charset="0"/>
              </a:rPr>
              <a:t>ГОРОДСКОЙ ПРАКТИКО-ОРИЕНТИРОВАННЫЙ СЕМИНАР</a:t>
            </a:r>
            <a:endParaRPr lang="ru-RU" dirty="0">
              <a:solidFill>
                <a:schemeClr val="tx2">
                  <a:lumMod val="40000"/>
                  <a:lumOff val="6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31840" y="3050326"/>
            <a:ext cx="3468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37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240</Words>
  <Application>Microsoft Office PowerPoint</Application>
  <PresentationFormat>Экран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Маштакова Юлия Хасеновна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7</cp:revision>
  <dcterms:created xsi:type="dcterms:W3CDTF">2020-10-26T16:04:26Z</dcterms:created>
  <dcterms:modified xsi:type="dcterms:W3CDTF">2020-10-26T17:41:18Z</dcterms:modified>
</cp:coreProperties>
</file>