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62" r:id="rId6"/>
    <p:sldId id="263" r:id="rId7"/>
    <p:sldId id="265" r:id="rId8"/>
    <p:sldId id="264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2212B-5C15-47B1-81DE-C6CC7112037C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673D1-1717-4990-9815-26FCD51C7D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53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E5A2-E200-410E-A8D0-72F0FFD75D31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EF24-F799-4941-84E9-4A52D55281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14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E5A2-E200-410E-A8D0-72F0FFD75D31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EF24-F799-4941-84E9-4A52D55281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76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E5A2-E200-410E-A8D0-72F0FFD75D31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EF24-F799-4941-84E9-4A52D55281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9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E5A2-E200-410E-A8D0-72F0FFD75D31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EF24-F799-4941-84E9-4A52D55281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18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E5A2-E200-410E-A8D0-72F0FFD75D31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EF24-F799-4941-84E9-4A52D55281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96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E5A2-E200-410E-A8D0-72F0FFD75D31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EF24-F799-4941-84E9-4A52D55281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66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E5A2-E200-410E-A8D0-72F0FFD75D31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EF24-F799-4941-84E9-4A52D55281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97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E5A2-E200-410E-A8D0-72F0FFD75D31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EF24-F799-4941-84E9-4A52D55281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32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E5A2-E200-410E-A8D0-72F0FFD75D31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EF24-F799-4941-84E9-4A52D55281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80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E5A2-E200-410E-A8D0-72F0FFD75D31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EF24-F799-4941-84E9-4A52D55281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36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E5A2-E200-410E-A8D0-72F0FFD75D31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EF24-F799-4941-84E9-4A52D55281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02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70000">
              <a:schemeClr val="bg2">
                <a:lumMod val="90000"/>
              </a:schemeClr>
            </a:gs>
            <a:gs pos="100000">
              <a:srgbClr val="D1C39F"/>
            </a:gs>
          </a:gsLst>
          <a:path path="rect">
            <a:fillToRect l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6E5A2-E200-410E-A8D0-72F0FFD75D31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1EF24-F799-4941-84E9-4A52D55281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65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7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Урок геометрии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005064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 класс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4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b="1" dirty="0" smtClean="0"/>
              <a:t>Спасибо за урок!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44824"/>
            <a:ext cx="7200800" cy="4222459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2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Задача.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7889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Дано: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Доказать: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-  биссектриса угла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CBF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cs typeface="Times New Roman" pitchFamily="18" charset="0"/>
              </a:rPr>
              <a:t>Найти:</a:t>
            </a:r>
            <a:r>
              <a:rPr lang="ru-RU" i="1" dirty="0" smtClean="0"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угол А, угол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сумму углов треугольника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ABF.</a:t>
            </a:r>
            <a:endParaRPr lang="en-US" i="1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5292999"/>
              </p:ext>
            </p:extLst>
          </p:nvPr>
        </p:nvGraphicFramePr>
        <p:xfrm>
          <a:off x="611560" y="2708920"/>
          <a:ext cx="140493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3" imgW="609480" imgH="203040" progId="Equation.3">
                  <p:embed/>
                </p:oleObj>
              </mc:Choice>
              <mc:Fallback>
                <p:oleObj name="Формула" r:id="rId3" imgW="609480" imgH="203040" progId="Equation.3">
                  <p:embed/>
                  <p:pic>
                    <p:nvPicPr>
                      <p:cNvPr id="0" name="Содержимое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708920"/>
                        <a:ext cx="1404938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790500"/>
              </p:ext>
            </p:extLst>
          </p:nvPr>
        </p:nvGraphicFramePr>
        <p:xfrm>
          <a:off x="539552" y="2132856"/>
          <a:ext cx="165618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5" imgW="583920" imgH="203040" progId="Equation.3">
                  <p:embed/>
                </p:oleObj>
              </mc:Choice>
              <mc:Fallback>
                <p:oleObj name="Формула" r:id="rId5" imgW="58392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132856"/>
                        <a:ext cx="1656184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507991"/>
              </p:ext>
            </p:extLst>
          </p:nvPr>
        </p:nvGraphicFramePr>
        <p:xfrm>
          <a:off x="2339752" y="2204864"/>
          <a:ext cx="140493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Формула" r:id="rId7" imgW="609480" imgH="164880" progId="Equation.3">
                  <p:embed/>
                </p:oleObj>
              </mc:Choice>
              <mc:Fallback>
                <p:oleObj name="Формула" r:id="rId7" imgW="609480" imgH="164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204864"/>
                        <a:ext cx="1404937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739003"/>
            <a:ext cx="2921620" cy="430939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54768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772400" cy="136207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Теорема о сумме углов треугольника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11560" y="1484784"/>
            <a:ext cx="7772400" cy="198601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Сумма углов треугольника равна 180</a:t>
            </a:r>
            <a:r>
              <a:rPr lang="ru-RU" sz="4800" b="1" baseline="30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535572"/>
            <a:ext cx="3089920" cy="290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52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0"/>
          <p:cNvGrpSpPr>
            <a:grpSpLocks/>
          </p:cNvGrpSpPr>
          <p:nvPr/>
        </p:nvGrpSpPr>
        <p:grpSpPr bwMode="auto">
          <a:xfrm>
            <a:off x="252413" y="5141913"/>
            <a:ext cx="7488237" cy="519112"/>
            <a:chOff x="-23" y="3203"/>
            <a:chExt cx="4717" cy="327"/>
          </a:xfrm>
        </p:grpSpPr>
        <p:sp>
          <p:nvSpPr>
            <p:cNvPr id="6" name="Rectangle 99"/>
            <p:cNvSpPr>
              <a:spLocks noChangeArrowheads="1"/>
            </p:cNvSpPr>
            <p:nvPr/>
          </p:nvSpPr>
          <p:spPr bwMode="auto">
            <a:xfrm>
              <a:off x="-23" y="3203"/>
              <a:ext cx="47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800">
                  <a:solidFill>
                    <a:srgbClr val="000066"/>
                  </a:solidFill>
                  <a:latin typeface="Times New Roman" pitchFamily="18" charset="0"/>
                </a:rPr>
                <a:t>Из чертежа видим, что       </a:t>
              </a:r>
              <a:r>
                <a:rPr lang="ru-RU" sz="2800" b="1">
                  <a:solidFill>
                    <a:srgbClr val="000066"/>
                  </a:solidFill>
                  <a:latin typeface="Times New Roman" pitchFamily="18" charset="0"/>
                </a:rPr>
                <a:t>4 +   2 +   5  = 180</a:t>
              </a:r>
              <a:r>
                <a:rPr lang="ru-RU" sz="2800" b="1" baseline="30000">
                  <a:solidFill>
                    <a:srgbClr val="000066"/>
                  </a:solidFill>
                  <a:latin typeface="Times New Roman" pitchFamily="18" charset="0"/>
                </a:rPr>
                <a:t>0</a:t>
              </a:r>
              <a:r>
                <a:rPr lang="ru-RU" sz="2800" b="1">
                  <a:solidFill>
                    <a:srgbClr val="000066"/>
                  </a:solidFill>
                  <a:latin typeface="Times New Roman" pitchFamily="18" charset="0"/>
                </a:rPr>
                <a:t>.</a:t>
              </a:r>
              <a:endParaRPr lang="ru-RU" sz="2800" b="1" baseline="30000">
                <a:solidFill>
                  <a:srgbClr val="CC0066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7" name="Object 15"/>
            <p:cNvGraphicFramePr>
              <a:graphicFrameLocks noChangeAspect="1"/>
            </p:cNvGraphicFramePr>
            <p:nvPr/>
          </p:nvGraphicFramePr>
          <p:xfrm>
            <a:off x="2374" y="3249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8" name="Формула" r:id="rId3" imgW="164957" imgH="152268" progId="Equation.3">
                    <p:embed/>
                  </p:oleObj>
                </mc:Choice>
                <mc:Fallback>
                  <p:oleObj name="Формула" r:id="rId3" imgW="164957" imgH="152268" progId="Equation.3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4" y="3249"/>
                          <a:ext cx="279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6"/>
            <p:cNvGraphicFramePr>
              <a:graphicFrameLocks noChangeAspect="1"/>
            </p:cNvGraphicFramePr>
            <p:nvPr/>
          </p:nvGraphicFramePr>
          <p:xfrm>
            <a:off x="2828" y="3248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" name="Формула" r:id="rId5" imgW="164957" imgH="152268" progId="Equation.3">
                    <p:embed/>
                  </p:oleObj>
                </mc:Choice>
                <mc:Fallback>
                  <p:oleObj name="Формула" r:id="rId5" imgW="164957" imgH="152268" progId="Equation.3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8" y="3248"/>
                          <a:ext cx="279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7"/>
            <p:cNvGraphicFramePr>
              <a:graphicFrameLocks noChangeAspect="1"/>
            </p:cNvGraphicFramePr>
            <p:nvPr/>
          </p:nvGraphicFramePr>
          <p:xfrm>
            <a:off x="3289" y="3248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0" name="Формула" r:id="rId6" imgW="164957" imgH="152268" progId="Equation.3">
                    <p:embed/>
                  </p:oleObj>
                </mc:Choice>
                <mc:Fallback>
                  <p:oleObj name="Формула" r:id="rId6" imgW="164957" imgH="152268" progId="Equation.3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9" y="3248"/>
                          <a:ext cx="279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2806700" y="1646238"/>
            <a:ext cx="396875" cy="558800"/>
            <a:chOff x="1761" y="1053"/>
            <a:chExt cx="250" cy="352"/>
          </a:xfrm>
        </p:grpSpPr>
        <p:grpSp>
          <p:nvGrpSpPr>
            <p:cNvPr id="11" name="Group 3"/>
            <p:cNvGrpSpPr>
              <a:grpSpLocks/>
            </p:cNvGrpSpPr>
            <p:nvPr/>
          </p:nvGrpSpPr>
          <p:grpSpPr bwMode="auto">
            <a:xfrm>
              <a:off x="1767" y="1053"/>
              <a:ext cx="244" cy="115"/>
              <a:chOff x="1767" y="1053"/>
              <a:chExt cx="244" cy="115"/>
            </a:xfrm>
          </p:grpSpPr>
          <p:sp>
            <p:nvSpPr>
              <p:cNvPr id="13" name="Freeform 4"/>
              <p:cNvSpPr>
                <a:spLocks/>
              </p:cNvSpPr>
              <p:nvPr/>
            </p:nvSpPr>
            <p:spPr bwMode="auto">
              <a:xfrm>
                <a:off x="1767" y="1121"/>
                <a:ext cx="244" cy="47"/>
              </a:xfrm>
              <a:custGeom>
                <a:avLst/>
                <a:gdLst>
                  <a:gd name="T0" fmla="*/ 244 w 244"/>
                  <a:gd name="T1" fmla="*/ 20 h 47"/>
                  <a:gd name="T2" fmla="*/ 116 w 244"/>
                  <a:gd name="T3" fmla="*/ 44 h 47"/>
                  <a:gd name="T4" fmla="*/ 0 w 244"/>
                  <a:gd name="T5" fmla="*/ 0 h 47"/>
                  <a:gd name="T6" fmla="*/ 0 60000 65536"/>
                  <a:gd name="T7" fmla="*/ 0 60000 65536"/>
                  <a:gd name="T8" fmla="*/ 0 60000 65536"/>
                  <a:gd name="T9" fmla="*/ 0 w 244"/>
                  <a:gd name="T10" fmla="*/ 0 h 47"/>
                  <a:gd name="T11" fmla="*/ 244 w 244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4" h="47">
                    <a:moveTo>
                      <a:pt x="244" y="20"/>
                    </a:moveTo>
                    <a:cubicBezTo>
                      <a:pt x="223" y="24"/>
                      <a:pt x="157" y="47"/>
                      <a:pt x="116" y="44"/>
                    </a:cubicBezTo>
                    <a:cubicBezTo>
                      <a:pt x="75" y="41"/>
                      <a:pt x="24" y="9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799" y="1089"/>
                <a:ext cx="208" cy="34"/>
              </a:xfrm>
              <a:custGeom>
                <a:avLst/>
                <a:gdLst>
                  <a:gd name="T0" fmla="*/ 208 w 208"/>
                  <a:gd name="T1" fmla="*/ 12 h 34"/>
                  <a:gd name="T2" fmla="*/ 104 w 208"/>
                  <a:gd name="T3" fmla="*/ 32 h 34"/>
                  <a:gd name="T4" fmla="*/ 0 w 208"/>
                  <a:gd name="T5" fmla="*/ 0 h 34"/>
                  <a:gd name="T6" fmla="*/ 0 60000 65536"/>
                  <a:gd name="T7" fmla="*/ 0 60000 65536"/>
                  <a:gd name="T8" fmla="*/ 0 60000 65536"/>
                  <a:gd name="T9" fmla="*/ 0 w 208"/>
                  <a:gd name="T10" fmla="*/ 0 h 34"/>
                  <a:gd name="T11" fmla="*/ 208 w 208"/>
                  <a:gd name="T12" fmla="*/ 34 h 3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8" h="34">
                    <a:moveTo>
                      <a:pt x="208" y="12"/>
                    </a:moveTo>
                    <a:cubicBezTo>
                      <a:pt x="192" y="15"/>
                      <a:pt x="139" y="34"/>
                      <a:pt x="104" y="32"/>
                    </a:cubicBezTo>
                    <a:cubicBezTo>
                      <a:pt x="69" y="30"/>
                      <a:pt x="22" y="7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5" name="Freeform 6"/>
              <p:cNvSpPr>
                <a:spLocks/>
              </p:cNvSpPr>
              <p:nvPr/>
            </p:nvSpPr>
            <p:spPr bwMode="auto">
              <a:xfrm>
                <a:off x="1831" y="1053"/>
                <a:ext cx="152" cy="30"/>
              </a:xfrm>
              <a:custGeom>
                <a:avLst/>
                <a:gdLst>
                  <a:gd name="T0" fmla="*/ 152 w 152"/>
                  <a:gd name="T1" fmla="*/ 12 h 30"/>
                  <a:gd name="T2" fmla="*/ 68 w 152"/>
                  <a:gd name="T3" fmla="*/ 28 h 30"/>
                  <a:gd name="T4" fmla="*/ 0 w 152"/>
                  <a:gd name="T5" fmla="*/ 0 h 3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30"/>
                  <a:gd name="T11" fmla="*/ 152 w 152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30">
                    <a:moveTo>
                      <a:pt x="152" y="12"/>
                    </a:moveTo>
                    <a:cubicBezTo>
                      <a:pt x="138" y="15"/>
                      <a:pt x="93" y="30"/>
                      <a:pt x="68" y="28"/>
                    </a:cubicBezTo>
                    <a:cubicBezTo>
                      <a:pt x="43" y="26"/>
                      <a:pt x="14" y="6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1761" y="111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16" name="Group 8"/>
          <p:cNvGrpSpPr>
            <a:grpSpLocks/>
          </p:cNvGrpSpPr>
          <p:nvPr/>
        </p:nvGrpSpPr>
        <p:grpSpPr bwMode="auto">
          <a:xfrm>
            <a:off x="3060700" y="1484313"/>
            <a:ext cx="952500" cy="2089150"/>
            <a:chOff x="1928" y="935"/>
            <a:chExt cx="600" cy="1316"/>
          </a:xfrm>
        </p:grpSpPr>
        <p:grpSp>
          <p:nvGrpSpPr>
            <p:cNvPr id="17" name="Group 9"/>
            <p:cNvGrpSpPr>
              <a:grpSpLocks/>
            </p:cNvGrpSpPr>
            <p:nvPr/>
          </p:nvGrpSpPr>
          <p:grpSpPr bwMode="auto">
            <a:xfrm>
              <a:off x="1928" y="935"/>
              <a:ext cx="600" cy="1316"/>
              <a:chOff x="1928" y="935"/>
              <a:chExt cx="600" cy="1316"/>
            </a:xfrm>
          </p:grpSpPr>
          <p:sp>
            <p:nvSpPr>
              <p:cNvPr id="20" name="Freeform 10"/>
              <p:cNvSpPr>
                <a:spLocks/>
              </p:cNvSpPr>
              <p:nvPr/>
            </p:nvSpPr>
            <p:spPr bwMode="auto">
              <a:xfrm rot="10800000">
                <a:off x="1973" y="1752"/>
                <a:ext cx="555" cy="499"/>
              </a:xfrm>
              <a:custGeom>
                <a:avLst/>
                <a:gdLst>
                  <a:gd name="T0" fmla="*/ 0 w 555"/>
                  <a:gd name="T1" fmla="*/ 0 h 499"/>
                  <a:gd name="T2" fmla="*/ 544 w 555"/>
                  <a:gd name="T3" fmla="*/ 0 h 499"/>
                  <a:gd name="T4" fmla="*/ 555 w 555"/>
                  <a:gd name="T5" fmla="*/ 338 h 499"/>
                  <a:gd name="T6" fmla="*/ 227 w 555"/>
                  <a:gd name="T7" fmla="*/ 499 h 499"/>
                  <a:gd name="T8" fmla="*/ 0 w 555"/>
                  <a:gd name="T9" fmla="*/ 0 h 4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55"/>
                  <a:gd name="T16" fmla="*/ 0 h 499"/>
                  <a:gd name="T17" fmla="*/ 555 w 555"/>
                  <a:gd name="T18" fmla="*/ 499 h 4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55" h="499">
                    <a:moveTo>
                      <a:pt x="0" y="0"/>
                    </a:moveTo>
                    <a:lnTo>
                      <a:pt x="544" y="0"/>
                    </a:lnTo>
                    <a:lnTo>
                      <a:pt x="555" y="338"/>
                    </a:lnTo>
                    <a:lnTo>
                      <a:pt x="227" y="499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60066"/>
                  </a:gs>
                  <a:gs pos="100000">
                    <a:schemeClr val="bg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1" name="Freeform 11"/>
              <p:cNvSpPr>
                <a:spLocks/>
              </p:cNvSpPr>
              <p:nvPr/>
            </p:nvSpPr>
            <p:spPr bwMode="auto">
              <a:xfrm>
                <a:off x="1928" y="935"/>
                <a:ext cx="555" cy="499"/>
              </a:xfrm>
              <a:custGeom>
                <a:avLst/>
                <a:gdLst>
                  <a:gd name="T0" fmla="*/ 0 w 555"/>
                  <a:gd name="T1" fmla="*/ 0 h 499"/>
                  <a:gd name="T2" fmla="*/ 544 w 555"/>
                  <a:gd name="T3" fmla="*/ 0 h 499"/>
                  <a:gd name="T4" fmla="*/ 555 w 555"/>
                  <a:gd name="T5" fmla="*/ 338 h 499"/>
                  <a:gd name="T6" fmla="*/ 227 w 555"/>
                  <a:gd name="T7" fmla="*/ 499 h 499"/>
                  <a:gd name="T8" fmla="*/ 0 w 555"/>
                  <a:gd name="T9" fmla="*/ 0 h 4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55"/>
                  <a:gd name="T16" fmla="*/ 0 h 499"/>
                  <a:gd name="T17" fmla="*/ 555 w 555"/>
                  <a:gd name="T18" fmla="*/ 499 h 4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55" h="499">
                    <a:moveTo>
                      <a:pt x="0" y="0"/>
                    </a:moveTo>
                    <a:lnTo>
                      <a:pt x="544" y="0"/>
                    </a:lnTo>
                    <a:lnTo>
                      <a:pt x="555" y="338"/>
                    </a:lnTo>
                    <a:lnTo>
                      <a:pt x="227" y="499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60066"/>
                  </a:gs>
                  <a:gs pos="100000">
                    <a:schemeClr val="bg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22" name="Group 12"/>
              <p:cNvGrpSpPr>
                <a:grpSpLocks/>
              </p:cNvGrpSpPr>
              <p:nvPr/>
            </p:nvGrpSpPr>
            <p:grpSpPr bwMode="auto">
              <a:xfrm>
                <a:off x="2245" y="2061"/>
                <a:ext cx="227" cy="188"/>
                <a:chOff x="2426" y="2288"/>
                <a:chExt cx="227" cy="188"/>
              </a:xfrm>
            </p:grpSpPr>
            <p:sp>
              <p:nvSpPr>
                <p:cNvPr id="26" name="Freeform 13"/>
                <p:cNvSpPr>
                  <a:spLocks/>
                </p:cNvSpPr>
                <p:nvPr/>
              </p:nvSpPr>
              <p:spPr bwMode="auto">
                <a:xfrm rot="-7454942">
                  <a:off x="2472" y="2250"/>
                  <a:ext cx="136" cy="227"/>
                </a:xfrm>
                <a:custGeom>
                  <a:avLst/>
                  <a:gdLst>
                    <a:gd name="T0" fmla="*/ 0 w 136"/>
                    <a:gd name="T1" fmla="*/ 0 h 227"/>
                    <a:gd name="T2" fmla="*/ 91 w 136"/>
                    <a:gd name="T3" fmla="*/ 90 h 227"/>
                    <a:gd name="T4" fmla="*/ 136 w 136"/>
                    <a:gd name="T5" fmla="*/ 227 h 227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227"/>
                    <a:gd name="T11" fmla="*/ 136 w 136"/>
                    <a:gd name="T12" fmla="*/ 227 h 22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227">
                      <a:moveTo>
                        <a:pt x="0" y="0"/>
                      </a:moveTo>
                      <a:cubicBezTo>
                        <a:pt x="34" y="26"/>
                        <a:pt x="68" y="52"/>
                        <a:pt x="91" y="90"/>
                      </a:cubicBezTo>
                      <a:cubicBezTo>
                        <a:pt x="114" y="128"/>
                        <a:pt x="125" y="177"/>
                        <a:pt x="136" y="227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27" name="Freeform 14"/>
                <p:cNvSpPr>
                  <a:spLocks/>
                </p:cNvSpPr>
                <p:nvPr/>
              </p:nvSpPr>
              <p:spPr bwMode="auto">
                <a:xfrm>
                  <a:off x="2520" y="2288"/>
                  <a:ext cx="92" cy="188"/>
                </a:xfrm>
                <a:custGeom>
                  <a:avLst/>
                  <a:gdLst>
                    <a:gd name="T0" fmla="*/ 0 w 92"/>
                    <a:gd name="T1" fmla="*/ 188 h 188"/>
                    <a:gd name="T2" fmla="*/ 20 w 92"/>
                    <a:gd name="T3" fmla="*/ 84 h 188"/>
                    <a:gd name="T4" fmla="*/ 92 w 92"/>
                    <a:gd name="T5" fmla="*/ 0 h 188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88"/>
                    <a:gd name="T11" fmla="*/ 92 w 92"/>
                    <a:gd name="T12" fmla="*/ 188 h 1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88">
                      <a:moveTo>
                        <a:pt x="0" y="188"/>
                      </a:moveTo>
                      <a:cubicBezTo>
                        <a:pt x="3" y="171"/>
                        <a:pt x="5" y="115"/>
                        <a:pt x="20" y="84"/>
                      </a:cubicBezTo>
                      <a:cubicBezTo>
                        <a:pt x="35" y="53"/>
                        <a:pt x="77" y="18"/>
                        <a:pt x="92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23" name="Group 15"/>
              <p:cNvGrpSpPr>
                <a:grpSpLocks/>
              </p:cNvGrpSpPr>
              <p:nvPr/>
            </p:nvGrpSpPr>
            <p:grpSpPr bwMode="auto">
              <a:xfrm rot="-10468435">
                <a:off x="1973" y="935"/>
                <a:ext cx="227" cy="188"/>
                <a:chOff x="2426" y="2288"/>
                <a:chExt cx="227" cy="188"/>
              </a:xfrm>
            </p:grpSpPr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 rot="-7454942">
                  <a:off x="2472" y="2250"/>
                  <a:ext cx="136" cy="227"/>
                </a:xfrm>
                <a:custGeom>
                  <a:avLst/>
                  <a:gdLst>
                    <a:gd name="T0" fmla="*/ 0 w 136"/>
                    <a:gd name="T1" fmla="*/ 0 h 227"/>
                    <a:gd name="T2" fmla="*/ 91 w 136"/>
                    <a:gd name="T3" fmla="*/ 90 h 227"/>
                    <a:gd name="T4" fmla="*/ 136 w 136"/>
                    <a:gd name="T5" fmla="*/ 227 h 227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227"/>
                    <a:gd name="T11" fmla="*/ 136 w 136"/>
                    <a:gd name="T12" fmla="*/ 227 h 22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227">
                      <a:moveTo>
                        <a:pt x="0" y="0"/>
                      </a:moveTo>
                      <a:cubicBezTo>
                        <a:pt x="34" y="26"/>
                        <a:pt x="68" y="52"/>
                        <a:pt x="91" y="90"/>
                      </a:cubicBezTo>
                      <a:cubicBezTo>
                        <a:pt x="114" y="128"/>
                        <a:pt x="125" y="177"/>
                        <a:pt x="136" y="227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2520" y="2288"/>
                  <a:ext cx="92" cy="188"/>
                </a:xfrm>
                <a:custGeom>
                  <a:avLst/>
                  <a:gdLst>
                    <a:gd name="T0" fmla="*/ 0 w 92"/>
                    <a:gd name="T1" fmla="*/ 188 h 188"/>
                    <a:gd name="T2" fmla="*/ 20 w 92"/>
                    <a:gd name="T3" fmla="*/ 84 h 188"/>
                    <a:gd name="T4" fmla="*/ 92 w 92"/>
                    <a:gd name="T5" fmla="*/ 0 h 188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88"/>
                    <a:gd name="T11" fmla="*/ 92 w 92"/>
                    <a:gd name="T12" fmla="*/ 188 h 1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88">
                      <a:moveTo>
                        <a:pt x="0" y="188"/>
                      </a:moveTo>
                      <a:cubicBezTo>
                        <a:pt x="3" y="171"/>
                        <a:pt x="5" y="115"/>
                        <a:pt x="20" y="84"/>
                      </a:cubicBezTo>
                      <a:cubicBezTo>
                        <a:pt x="35" y="53"/>
                        <a:pt x="77" y="18"/>
                        <a:pt x="92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2169" y="191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2078" y="96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28" name="Group 20"/>
          <p:cNvGrpSpPr>
            <a:grpSpLocks/>
          </p:cNvGrpSpPr>
          <p:nvPr/>
        </p:nvGrpSpPr>
        <p:grpSpPr bwMode="auto">
          <a:xfrm>
            <a:off x="1274763" y="1484313"/>
            <a:ext cx="1758950" cy="2105025"/>
            <a:chOff x="803" y="935"/>
            <a:chExt cx="1108" cy="1326"/>
          </a:xfrm>
        </p:grpSpPr>
        <p:grpSp>
          <p:nvGrpSpPr>
            <p:cNvPr id="29" name="Group 21"/>
            <p:cNvGrpSpPr>
              <a:grpSpLocks/>
            </p:cNvGrpSpPr>
            <p:nvPr/>
          </p:nvGrpSpPr>
          <p:grpSpPr bwMode="auto">
            <a:xfrm>
              <a:off x="803" y="935"/>
              <a:ext cx="1108" cy="1326"/>
              <a:chOff x="803" y="935"/>
              <a:chExt cx="1108" cy="1326"/>
            </a:xfrm>
          </p:grpSpPr>
          <p:sp>
            <p:nvSpPr>
              <p:cNvPr id="32" name="Freeform 22"/>
              <p:cNvSpPr>
                <a:spLocks/>
              </p:cNvSpPr>
              <p:nvPr/>
            </p:nvSpPr>
            <p:spPr bwMode="auto">
              <a:xfrm>
                <a:off x="803" y="1873"/>
                <a:ext cx="650" cy="388"/>
              </a:xfrm>
              <a:custGeom>
                <a:avLst/>
                <a:gdLst>
                  <a:gd name="T0" fmla="*/ 0 w 650"/>
                  <a:gd name="T1" fmla="*/ 376 h 388"/>
                  <a:gd name="T2" fmla="*/ 304 w 650"/>
                  <a:gd name="T3" fmla="*/ 0 h 388"/>
                  <a:gd name="T4" fmla="*/ 571 w 650"/>
                  <a:gd name="T5" fmla="*/ 81 h 388"/>
                  <a:gd name="T6" fmla="*/ 650 w 650"/>
                  <a:gd name="T7" fmla="*/ 271 h 388"/>
                  <a:gd name="T8" fmla="*/ 556 w 650"/>
                  <a:gd name="T9" fmla="*/ 388 h 388"/>
                  <a:gd name="T10" fmla="*/ 0 w 650"/>
                  <a:gd name="T11" fmla="*/ 376 h 3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50"/>
                  <a:gd name="T19" fmla="*/ 0 h 388"/>
                  <a:gd name="T20" fmla="*/ 650 w 650"/>
                  <a:gd name="T21" fmla="*/ 388 h 3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50" h="388">
                    <a:moveTo>
                      <a:pt x="0" y="376"/>
                    </a:moveTo>
                    <a:lnTo>
                      <a:pt x="304" y="0"/>
                    </a:lnTo>
                    <a:lnTo>
                      <a:pt x="571" y="81"/>
                    </a:lnTo>
                    <a:lnTo>
                      <a:pt x="650" y="271"/>
                    </a:lnTo>
                    <a:lnTo>
                      <a:pt x="556" y="388"/>
                    </a:lnTo>
                    <a:lnTo>
                      <a:pt x="0" y="3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path path="rect">
                  <a:fillToRect t="100000" r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3" name="Freeform 23"/>
              <p:cNvSpPr>
                <a:spLocks/>
              </p:cNvSpPr>
              <p:nvPr/>
            </p:nvSpPr>
            <p:spPr bwMode="auto">
              <a:xfrm>
                <a:off x="1251" y="941"/>
                <a:ext cx="660" cy="400"/>
              </a:xfrm>
              <a:custGeom>
                <a:avLst/>
                <a:gdLst>
                  <a:gd name="T0" fmla="*/ 660 w 660"/>
                  <a:gd name="T1" fmla="*/ 4 h 400"/>
                  <a:gd name="T2" fmla="*/ 324 w 660"/>
                  <a:gd name="T3" fmla="*/ 400 h 400"/>
                  <a:gd name="T4" fmla="*/ 79 w 660"/>
                  <a:gd name="T5" fmla="*/ 334 h 400"/>
                  <a:gd name="T6" fmla="*/ 0 w 660"/>
                  <a:gd name="T7" fmla="*/ 144 h 400"/>
                  <a:gd name="T8" fmla="*/ 96 w 660"/>
                  <a:gd name="T9" fmla="*/ 0 h 400"/>
                  <a:gd name="T10" fmla="*/ 660 w 660"/>
                  <a:gd name="T11" fmla="*/ 4 h 4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0"/>
                  <a:gd name="T19" fmla="*/ 0 h 400"/>
                  <a:gd name="T20" fmla="*/ 660 w 660"/>
                  <a:gd name="T21" fmla="*/ 400 h 4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0" h="400">
                    <a:moveTo>
                      <a:pt x="660" y="4"/>
                    </a:moveTo>
                    <a:lnTo>
                      <a:pt x="324" y="400"/>
                    </a:lnTo>
                    <a:lnTo>
                      <a:pt x="79" y="334"/>
                    </a:lnTo>
                    <a:lnTo>
                      <a:pt x="0" y="144"/>
                    </a:lnTo>
                    <a:lnTo>
                      <a:pt x="96" y="0"/>
                    </a:lnTo>
                    <a:lnTo>
                      <a:pt x="66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path path="rect">
                  <a:fillToRect l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4" name="Freeform 24"/>
              <p:cNvSpPr>
                <a:spLocks/>
              </p:cNvSpPr>
              <p:nvPr/>
            </p:nvSpPr>
            <p:spPr bwMode="auto">
              <a:xfrm>
                <a:off x="975" y="2024"/>
                <a:ext cx="136" cy="227"/>
              </a:xfrm>
              <a:custGeom>
                <a:avLst/>
                <a:gdLst>
                  <a:gd name="T0" fmla="*/ 0 w 136"/>
                  <a:gd name="T1" fmla="*/ 0 h 227"/>
                  <a:gd name="T2" fmla="*/ 91 w 136"/>
                  <a:gd name="T3" fmla="*/ 90 h 227"/>
                  <a:gd name="T4" fmla="*/ 136 w 136"/>
                  <a:gd name="T5" fmla="*/ 227 h 227"/>
                  <a:gd name="T6" fmla="*/ 0 60000 65536"/>
                  <a:gd name="T7" fmla="*/ 0 60000 65536"/>
                  <a:gd name="T8" fmla="*/ 0 60000 65536"/>
                  <a:gd name="T9" fmla="*/ 0 w 136"/>
                  <a:gd name="T10" fmla="*/ 0 h 227"/>
                  <a:gd name="T11" fmla="*/ 136 w 136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6" h="227">
                    <a:moveTo>
                      <a:pt x="0" y="0"/>
                    </a:moveTo>
                    <a:cubicBezTo>
                      <a:pt x="34" y="26"/>
                      <a:pt x="68" y="52"/>
                      <a:pt x="91" y="90"/>
                    </a:cubicBezTo>
                    <a:cubicBezTo>
                      <a:pt x="114" y="128"/>
                      <a:pt x="125" y="177"/>
                      <a:pt x="136" y="227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5" name="Freeform 25"/>
              <p:cNvSpPr>
                <a:spLocks/>
              </p:cNvSpPr>
              <p:nvPr/>
            </p:nvSpPr>
            <p:spPr bwMode="auto">
              <a:xfrm rot="10800000">
                <a:off x="1610" y="935"/>
                <a:ext cx="136" cy="227"/>
              </a:xfrm>
              <a:custGeom>
                <a:avLst/>
                <a:gdLst>
                  <a:gd name="T0" fmla="*/ 0 w 136"/>
                  <a:gd name="T1" fmla="*/ 0 h 227"/>
                  <a:gd name="T2" fmla="*/ 91 w 136"/>
                  <a:gd name="T3" fmla="*/ 90 h 227"/>
                  <a:gd name="T4" fmla="*/ 136 w 136"/>
                  <a:gd name="T5" fmla="*/ 227 h 227"/>
                  <a:gd name="T6" fmla="*/ 0 60000 65536"/>
                  <a:gd name="T7" fmla="*/ 0 60000 65536"/>
                  <a:gd name="T8" fmla="*/ 0 60000 65536"/>
                  <a:gd name="T9" fmla="*/ 0 w 136"/>
                  <a:gd name="T10" fmla="*/ 0 h 227"/>
                  <a:gd name="T11" fmla="*/ 136 w 136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6" h="227">
                    <a:moveTo>
                      <a:pt x="0" y="0"/>
                    </a:moveTo>
                    <a:cubicBezTo>
                      <a:pt x="34" y="26"/>
                      <a:pt x="68" y="52"/>
                      <a:pt x="91" y="90"/>
                    </a:cubicBezTo>
                    <a:cubicBezTo>
                      <a:pt x="114" y="128"/>
                      <a:pt x="125" y="177"/>
                      <a:pt x="136" y="227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1035" y="193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1474" y="9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36" name="Freeform 29"/>
          <p:cNvSpPr>
            <a:spLocks/>
          </p:cNvSpPr>
          <p:nvPr/>
        </p:nvSpPr>
        <p:spPr bwMode="auto">
          <a:xfrm>
            <a:off x="1260475" y="1484313"/>
            <a:ext cx="2736850" cy="2089150"/>
          </a:xfrm>
          <a:custGeom>
            <a:avLst/>
            <a:gdLst>
              <a:gd name="T0" fmla="*/ 0 w 1724"/>
              <a:gd name="T1" fmla="*/ 2147483647 h 1316"/>
              <a:gd name="T2" fmla="*/ 2147483647 w 1724"/>
              <a:gd name="T3" fmla="*/ 0 h 1316"/>
              <a:gd name="T4" fmla="*/ 2147483647 w 1724"/>
              <a:gd name="T5" fmla="*/ 2147483647 h 1316"/>
              <a:gd name="T6" fmla="*/ 0 w 1724"/>
              <a:gd name="T7" fmla="*/ 2147483647 h 1316"/>
              <a:gd name="T8" fmla="*/ 0 60000 65536"/>
              <a:gd name="T9" fmla="*/ 0 60000 65536"/>
              <a:gd name="T10" fmla="*/ 0 60000 65536"/>
              <a:gd name="T11" fmla="*/ 0 60000 65536"/>
              <a:gd name="T12" fmla="*/ 0 w 1724"/>
              <a:gd name="T13" fmla="*/ 0 h 1316"/>
              <a:gd name="T14" fmla="*/ 1724 w 1724"/>
              <a:gd name="T15" fmla="*/ 1316 h 13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4" h="1316">
                <a:moveTo>
                  <a:pt x="0" y="1316"/>
                </a:moveTo>
                <a:lnTo>
                  <a:pt x="1134" y="0"/>
                </a:lnTo>
                <a:lnTo>
                  <a:pt x="1724" y="1316"/>
                </a:lnTo>
                <a:lnTo>
                  <a:pt x="0" y="1316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7" name="Freeform 30"/>
          <p:cNvSpPr>
            <a:spLocks/>
          </p:cNvSpPr>
          <p:nvPr/>
        </p:nvSpPr>
        <p:spPr bwMode="auto">
          <a:xfrm>
            <a:off x="1054100" y="1498600"/>
            <a:ext cx="3733800" cy="1588"/>
          </a:xfrm>
          <a:custGeom>
            <a:avLst/>
            <a:gdLst>
              <a:gd name="T0" fmla="*/ 0 w 2352"/>
              <a:gd name="T1" fmla="*/ 0 h 1"/>
              <a:gd name="T2" fmla="*/ 2147483647 w 2352"/>
              <a:gd name="T3" fmla="*/ 0 h 1"/>
              <a:gd name="T4" fmla="*/ 0 60000 65536"/>
              <a:gd name="T5" fmla="*/ 0 60000 65536"/>
              <a:gd name="T6" fmla="*/ 0 w 2352"/>
              <a:gd name="T7" fmla="*/ 0 h 1"/>
              <a:gd name="T8" fmla="*/ 2352 w 235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52" h="1">
                <a:moveTo>
                  <a:pt x="0" y="0"/>
                </a:moveTo>
                <a:lnTo>
                  <a:pt x="235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900113" y="3429000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2771775" y="981075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3924300" y="3429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41" name="Text Box 34"/>
          <p:cNvSpPr txBox="1">
            <a:spLocks noChangeArrowheads="1"/>
          </p:cNvSpPr>
          <p:nvPr/>
        </p:nvSpPr>
        <p:spPr bwMode="auto">
          <a:xfrm>
            <a:off x="4140200" y="98107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3200" b="1" i="1">
                <a:solidFill>
                  <a:srgbClr val="000099"/>
                </a:solidFill>
                <a:latin typeface="Times New Roman" pitchFamily="18" charset="0"/>
              </a:rPr>
              <a:t>а</a:t>
            </a:r>
          </a:p>
        </p:txBody>
      </p:sp>
      <p:grpSp>
        <p:nvGrpSpPr>
          <p:cNvPr id="42" name="Group 35"/>
          <p:cNvGrpSpPr>
            <a:grpSpLocks/>
          </p:cNvGrpSpPr>
          <p:nvPr/>
        </p:nvGrpSpPr>
        <p:grpSpPr bwMode="auto">
          <a:xfrm rot="-10468435">
            <a:off x="3132138" y="1484313"/>
            <a:ext cx="360362" cy="298450"/>
            <a:chOff x="2426" y="2288"/>
            <a:chExt cx="227" cy="188"/>
          </a:xfrm>
        </p:grpSpPr>
        <p:sp>
          <p:nvSpPr>
            <p:cNvPr id="43" name="Freeform 36"/>
            <p:cNvSpPr>
              <a:spLocks/>
            </p:cNvSpPr>
            <p:nvPr/>
          </p:nvSpPr>
          <p:spPr bwMode="auto">
            <a:xfrm rot="-7454942">
              <a:off x="2472" y="2250"/>
              <a:ext cx="136" cy="227"/>
            </a:xfrm>
            <a:custGeom>
              <a:avLst/>
              <a:gdLst>
                <a:gd name="T0" fmla="*/ 0 w 136"/>
                <a:gd name="T1" fmla="*/ 0 h 227"/>
                <a:gd name="T2" fmla="*/ 91 w 136"/>
                <a:gd name="T3" fmla="*/ 90 h 227"/>
                <a:gd name="T4" fmla="*/ 136 w 136"/>
                <a:gd name="T5" fmla="*/ 227 h 227"/>
                <a:gd name="T6" fmla="*/ 0 60000 65536"/>
                <a:gd name="T7" fmla="*/ 0 60000 65536"/>
                <a:gd name="T8" fmla="*/ 0 60000 65536"/>
                <a:gd name="T9" fmla="*/ 0 w 136"/>
                <a:gd name="T10" fmla="*/ 0 h 227"/>
                <a:gd name="T11" fmla="*/ 136 w 136"/>
                <a:gd name="T12" fmla="*/ 227 h 2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" h="227">
                  <a:moveTo>
                    <a:pt x="0" y="0"/>
                  </a:moveTo>
                  <a:cubicBezTo>
                    <a:pt x="34" y="26"/>
                    <a:pt x="68" y="52"/>
                    <a:pt x="91" y="90"/>
                  </a:cubicBezTo>
                  <a:cubicBezTo>
                    <a:pt x="114" y="128"/>
                    <a:pt x="125" y="177"/>
                    <a:pt x="136" y="22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4" name="Freeform 37"/>
            <p:cNvSpPr>
              <a:spLocks/>
            </p:cNvSpPr>
            <p:nvPr/>
          </p:nvSpPr>
          <p:spPr bwMode="auto">
            <a:xfrm>
              <a:off x="2520" y="2288"/>
              <a:ext cx="92" cy="188"/>
            </a:xfrm>
            <a:custGeom>
              <a:avLst/>
              <a:gdLst>
                <a:gd name="T0" fmla="*/ 0 w 92"/>
                <a:gd name="T1" fmla="*/ 188 h 188"/>
                <a:gd name="T2" fmla="*/ 20 w 92"/>
                <a:gd name="T3" fmla="*/ 84 h 188"/>
                <a:gd name="T4" fmla="*/ 92 w 92"/>
                <a:gd name="T5" fmla="*/ 0 h 188"/>
                <a:gd name="T6" fmla="*/ 0 60000 65536"/>
                <a:gd name="T7" fmla="*/ 0 60000 65536"/>
                <a:gd name="T8" fmla="*/ 0 60000 65536"/>
                <a:gd name="T9" fmla="*/ 0 w 92"/>
                <a:gd name="T10" fmla="*/ 0 h 188"/>
                <a:gd name="T11" fmla="*/ 92 w 92"/>
                <a:gd name="T12" fmla="*/ 188 h 1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88">
                  <a:moveTo>
                    <a:pt x="0" y="188"/>
                  </a:moveTo>
                  <a:cubicBezTo>
                    <a:pt x="3" y="171"/>
                    <a:pt x="5" y="115"/>
                    <a:pt x="20" y="84"/>
                  </a:cubicBezTo>
                  <a:cubicBezTo>
                    <a:pt x="35" y="53"/>
                    <a:pt x="77" y="18"/>
                    <a:pt x="9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45" name="Rectangle 38"/>
          <p:cNvSpPr>
            <a:spLocks noChangeArrowheads="1"/>
          </p:cNvSpPr>
          <p:nvPr/>
        </p:nvSpPr>
        <p:spPr bwMode="auto">
          <a:xfrm>
            <a:off x="5148263" y="908050"/>
            <a:ext cx="3384550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Дано:</a:t>
            </a:r>
            <a:r>
              <a:rPr lang="ru-RU" sz="2800">
                <a:solidFill>
                  <a:srgbClr val="000066"/>
                </a:solidFill>
                <a:latin typeface="Times New Roman" pitchFamily="18" charset="0"/>
              </a:rPr>
              <a:t> ∆АВС.</a:t>
            </a:r>
          </a:p>
          <a:p>
            <a:endParaRPr lang="ru-RU" sz="2800">
              <a:solidFill>
                <a:srgbClr val="000066"/>
              </a:solidFill>
              <a:latin typeface="Times New Roman" pitchFamily="18" charset="0"/>
            </a:endParaRPr>
          </a:p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Доказать:</a:t>
            </a:r>
            <a:r>
              <a:rPr lang="ru-RU" sz="2800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  <a:p>
            <a:r>
              <a:rPr lang="ru-RU" sz="2800">
                <a:solidFill>
                  <a:srgbClr val="000066"/>
                </a:solidFill>
                <a:latin typeface="Arial" charset="0"/>
              </a:rPr>
              <a:t>   </a:t>
            </a:r>
            <a:r>
              <a:rPr lang="ru-RU" sz="2800">
                <a:solidFill>
                  <a:srgbClr val="000066"/>
                </a:solidFill>
                <a:latin typeface="Times New Roman" pitchFamily="18" charset="0"/>
              </a:rPr>
              <a:t>А+</a:t>
            </a:r>
            <a:r>
              <a:rPr lang="ru-RU" sz="2800">
                <a:solidFill>
                  <a:srgbClr val="000066"/>
                </a:solidFill>
                <a:latin typeface="Arial" charset="0"/>
              </a:rPr>
              <a:t>   </a:t>
            </a:r>
            <a:r>
              <a:rPr lang="ru-RU" sz="2800">
                <a:solidFill>
                  <a:srgbClr val="000066"/>
                </a:solidFill>
                <a:latin typeface="Times New Roman" pitchFamily="18" charset="0"/>
              </a:rPr>
              <a:t>В+</a:t>
            </a:r>
            <a:r>
              <a:rPr lang="ru-RU" sz="2800">
                <a:solidFill>
                  <a:srgbClr val="000066"/>
                </a:solidFill>
                <a:latin typeface="Arial" charset="0"/>
              </a:rPr>
              <a:t>   </a:t>
            </a:r>
            <a:r>
              <a:rPr lang="ru-RU" sz="2800">
                <a:solidFill>
                  <a:srgbClr val="000066"/>
                </a:solidFill>
                <a:latin typeface="Times New Roman" pitchFamily="18" charset="0"/>
              </a:rPr>
              <a:t>С=180</a:t>
            </a:r>
            <a:r>
              <a:rPr lang="ru-RU" sz="2800" baseline="30000">
                <a:solidFill>
                  <a:srgbClr val="000066"/>
                </a:solidFill>
                <a:latin typeface="Times New Roman" pitchFamily="18" charset="0"/>
              </a:rPr>
              <a:t>0</a:t>
            </a:r>
          </a:p>
          <a:p>
            <a:endParaRPr lang="ru-RU" sz="2800" baseline="30000">
              <a:solidFill>
                <a:srgbClr val="000066"/>
              </a:solidFill>
              <a:latin typeface="Times New Roman" pitchFamily="18" charset="0"/>
            </a:endParaRPr>
          </a:p>
          <a:p>
            <a:r>
              <a:rPr lang="ru-RU" sz="4800" baseline="30000">
                <a:solidFill>
                  <a:srgbClr val="FF0000"/>
                </a:solidFill>
                <a:latin typeface="Times New Roman" pitchFamily="18" charset="0"/>
              </a:rPr>
              <a:t>Доказательство:</a:t>
            </a:r>
          </a:p>
          <a:p>
            <a:pPr lvl="1"/>
            <a:r>
              <a:rPr lang="ru-RU" sz="2800">
                <a:solidFill>
                  <a:srgbClr val="3366CC"/>
                </a:solidFill>
                <a:latin typeface="Verdana" pitchFamily="34" charset="0"/>
              </a:rPr>
              <a:t> </a:t>
            </a:r>
            <a:r>
              <a:rPr lang="ru-RU" sz="2800" b="1" i="1">
                <a:solidFill>
                  <a:srgbClr val="3366CC"/>
                </a:solidFill>
                <a:latin typeface="Times New Roman" pitchFamily="18" charset="0"/>
              </a:rPr>
              <a:t>а 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II</a:t>
            </a:r>
            <a:r>
              <a:rPr lang="ru-RU" sz="2800">
                <a:solidFill>
                  <a:srgbClr val="000066"/>
                </a:solidFill>
                <a:latin typeface="Arial" charset="0"/>
              </a:rPr>
              <a:t> </a:t>
            </a:r>
            <a:r>
              <a:rPr lang="ru-RU" sz="2800" b="1">
                <a:solidFill>
                  <a:srgbClr val="3366CC"/>
                </a:solidFill>
                <a:latin typeface="Times New Roman" pitchFamily="18" charset="0"/>
              </a:rPr>
              <a:t>АС</a:t>
            </a:r>
          </a:p>
        </p:txBody>
      </p:sp>
      <p:grpSp>
        <p:nvGrpSpPr>
          <p:cNvPr id="46" name="Group 41"/>
          <p:cNvGrpSpPr>
            <a:grpSpLocks/>
          </p:cNvGrpSpPr>
          <p:nvPr/>
        </p:nvGrpSpPr>
        <p:grpSpPr bwMode="auto">
          <a:xfrm rot="194723" flipH="1">
            <a:off x="3492500" y="115888"/>
            <a:ext cx="1319213" cy="1331912"/>
            <a:chOff x="519" y="587"/>
            <a:chExt cx="951" cy="1168"/>
          </a:xfrm>
        </p:grpSpPr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>
                <a:gd name="T0" fmla="*/ 864 w 951"/>
                <a:gd name="T1" fmla="*/ 0 h 1168"/>
                <a:gd name="T2" fmla="*/ 951 w 951"/>
                <a:gd name="T3" fmla="*/ 84 h 1168"/>
                <a:gd name="T4" fmla="*/ 209 w 951"/>
                <a:gd name="T5" fmla="*/ 1009 h 1168"/>
                <a:gd name="T6" fmla="*/ 0 w 951"/>
                <a:gd name="T7" fmla="*/ 1168 h 1168"/>
                <a:gd name="T8" fmla="*/ 118 w 951"/>
                <a:gd name="T9" fmla="*/ 935 h 1168"/>
                <a:gd name="T10" fmla="*/ 864 w 951"/>
                <a:gd name="T11" fmla="*/ 0 h 11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51"/>
                <a:gd name="T19" fmla="*/ 0 h 1168"/>
                <a:gd name="T20" fmla="*/ 951 w 951"/>
                <a:gd name="T21" fmla="*/ 1168 h 11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524" y="1500"/>
              <a:ext cx="221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>
                <a:gd name="T0" fmla="*/ 96 w 96"/>
                <a:gd name="T1" fmla="*/ 39 h 104"/>
                <a:gd name="T2" fmla="*/ 56 w 96"/>
                <a:gd name="T3" fmla="*/ 0 h 104"/>
                <a:gd name="T4" fmla="*/ 0 w 96"/>
                <a:gd name="T5" fmla="*/ 104 h 104"/>
                <a:gd name="T6" fmla="*/ 96 w 96"/>
                <a:gd name="T7" fmla="*/ 39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04"/>
                <a:gd name="T14" fmla="*/ 96 w 96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>
                <a:gd name="T0" fmla="*/ 736 w 736"/>
                <a:gd name="T1" fmla="*/ 0 h 912"/>
                <a:gd name="T2" fmla="*/ 0 w 736"/>
                <a:gd name="T3" fmla="*/ 912 h 912"/>
                <a:gd name="T4" fmla="*/ 0 60000 65536"/>
                <a:gd name="T5" fmla="*/ 0 60000 65536"/>
                <a:gd name="T6" fmla="*/ 0 w 736"/>
                <a:gd name="T7" fmla="*/ 0 h 912"/>
                <a:gd name="T8" fmla="*/ 736 w 736"/>
                <a:gd name="T9" fmla="*/ 912 h 9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>
                <a:gd name="T0" fmla="*/ 736 w 736"/>
                <a:gd name="T1" fmla="*/ 0 h 908"/>
                <a:gd name="T2" fmla="*/ 0 w 736"/>
                <a:gd name="T3" fmla="*/ 908 h 908"/>
                <a:gd name="T4" fmla="*/ 0 60000 65536"/>
                <a:gd name="T5" fmla="*/ 0 60000 65536"/>
                <a:gd name="T6" fmla="*/ 0 w 736"/>
                <a:gd name="T7" fmla="*/ 0 h 908"/>
                <a:gd name="T8" fmla="*/ 736 w 736"/>
                <a:gd name="T9" fmla="*/ 908 h 9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" name="Oval 48"/>
          <p:cNvSpPr>
            <a:spLocks noChangeArrowheads="1"/>
          </p:cNvSpPr>
          <p:nvPr/>
        </p:nvSpPr>
        <p:spPr bwMode="auto">
          <a:xfrm>
            <a:off x="2987675" y="1412875"/>
            <a:ext cx="144463" cy="144463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AutoShape 49"/>
          <p:cNvSpPr>
            <a:spLocks noChangeArrowheads="1"/>
          </p:cNvSpPr>
          <p:nvPr/>
        </p:nvSpPr>
        <p:spPr bwMode="auto">
          <a:xfrm rot="16200000">
            <a:off x="2591595" y="1088231"/>
            <a:ext cx="792162" cy="1584325"/>
          </a:xfrm>
          <a:prstGeom prst="moon">
            <a:avLst>
              <a:gd name="adj" fmla="val 1827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4" name="Object 2"/>
          <p:cNvGraphicFramePr>
            <a:graphicFrameLocks noChangeAspect="1"/>
          </p:cNvGraphicFramePr>
          <p:nvPr/>
        </p:nvGraphicFramePr>
        <p:xfrm>
          <a:off x="5219700" y="2276475"/>
          <a:ext cx="36036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Формула" r:id="rId7" imgW="164957" imgH="152268" progId="Equation.3">
                  <p:embed/>
                </p:oleObj>
              </mc:Choice>
              <mc:Fallback>
                <p:oleObj name="Формула" r:id="rId7" imgW="164957" imgH="152268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276475"/>
                        <a:ext cx="360363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3"/>
          <p:cNvGraphicFramePr>
            <a:graphicFrameLocks noChangeAspect="1"/>
          </p:cNvGraphicFramePr>
          <p:nvPr/>
        </p:nvGraphicFramePr>
        <p:xfrm>
          <a:off x="5940425" y="2276475"/>
          <a:ext cx="36036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Формула" r:id="rId9" imgW="164957" imgH="152268" progId="Equation.3">
                  <p:embed/>
                </p:oleObj>
              </mc:Choice>
              <mc:Fallback>
                <p:oleObj name="Формула" r:id="rId9" imgW="164957" imgH="152268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276475"/>
                        <a:ext cx="360363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4"/>
          <p:cNvGraphicFramePr>
            <a:graphicFrameLocks noChangeAspect="1"/>
          </p:cNvGraphicFramePr>
          <p:nvPr/>
        </p:nvGraphicFramePr>
        <p:xfrm>
          <a:off x="6732588" y="2276475"/>
          <a:ext cx="3603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Формула" r:id="rId10" imgW="164957" imgH="152268" progId="Equation.3">
                  <p:embed/>
                </p:oleObj>
              </mc:Choice>
              <mc:Fallback>
                <p:oleObj name="Формула" r:id="rId10" imgW="164957" imgH="152268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276475"/>
                        <a:ext cx="360362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" name="Group 84"/>
          <p:cNvGrpSpPr>
            <a:grpSpLocks/>
          </p:cNvGrpSpPr>
          <p:nvPr/>
        </p:nvGrpSpPr>
        <p:grpSpPr bwMode="auto">
          <a:xfrm>
            <a:off x="179388" y="4005263"/>
            <a:ext cx="8964612" cy="523875"/>
            <a:chOff x="113" y="2523"/>
            <a:chExt cx="5647" cy="330"/>
          </a:xfrm>
        </p:grpSpPr>
        <p:sp>
          <p:nvSpPr>
            <p:cNvPr id="58" name="Rectangle 39"/>
            <p:cNvSpPr>
              <a:spLocks noChangeArrowheads="1"/>
            </p:cNvSpPr>
            <p:nvPr/>
          </p:nvSpPr>
          <p:spPr bwMode="auto">
            <a:xfrm>
              <a:off x="113" y="2523"/>
              <a:ext cx="564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66"/>
                  </a:solidFill>
                  <a:latin typeface="Times New Roman" pitchFamily="18" charset="0"/>
                </a:rPr>
                <a:t>   1</a:t>
              </a:r>
              <a:r>
                <a:rPr lang="ru-RU" sz="2800">
                  <a:solidFill>
                    <a:srgbClr val="000066"/>
                  </a:solidFill>
                  <a:latin typeface="Times New Roman" pitchFamily="18" charset="0"/>
                </a:rPr>
                <a:t> </a:t>
              </a:r>
              <a:r>
                <a:rPr lang="ru-RU" sz="2800" b="1">
                  <a:solidFill>
                    <a:srgbClr val="000066"/>
                  </a:solidFill>
                  <a:latin typeface="Times New Roman" pitchFamily="18" charset="0"/>
                </a:rPr>
                <a:t>=    4</a:t>
              </a:r>
              <a:r>
                <a:rPr lang="ru-RU" sz="2800">
                  <a:solidFill>
                    <a:srgbClr val="000066"/>
                  </a:solidFill>
                  <a:latin typeface="Times New Roman" pitchFamily="18" charset="0"/>
                </a:rPr>
                <a:t>(накрест лежащие углы при </a:t>
              </a:r>
              <a:r>
                <a:rPr lang="ru-RU" sz="2800" b="1" i="1">
                  <a:solidFill>
                    <a:srgbClr val="000066"/>
                  </a:solidFill>
                  <a:latin typeface="Times New Roman" pitchFamily="18" charset="0"/>
                </a:rPr>
                <a:t>а</a:t>
              </a:r>
              <a:r>
                <a:rPr lang="en-US" sz="2800">
                  <a:solidFill>
                    <a:srgbClr val="000066"/>
                  </a:solidFill>
                  <a:latin typeface="Arial" charset="0"/>
                  <a:ea typeface="Batang" pitchFamily="18" charset="-127"/>
                </a:rPr>
                <a:t>II</a:t>
              </a:r>
              <a:r>
                <a:rPr lang="ru-RU" sz="2800">
                  <a:solidFill>
                    <a:srgbClr val="000066"/>
                  </a:solidFill>
                  <a:latin typeface="Times New Roman" pitchFamily="18" charset="0"/>
                </a:rPr>
                <a:t>АС и секущей АВ)</a:t>
              </a:r>
            </a:p>
          </p:txBody>
        </p:sp>
        <p:graphicFrame>
          <p:nvGraphicFramePr>
            <p:cNvPr id="59" name="Object 13"/>
            <p:cNvGraphicFramePr>
              <a:graphicFrameLocks noChangeAspect="1"/>
            </p:cNvGraphicFramePr>
            <p:nvPr/>
          </p:nvGraphicFramePr>
          <p:xfrm>
            <a:off x="113" y="2568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4" name="Формула" r:id="rId11" imgW="164957" imgH="152268" progId="Equation.3">
                    <p:embed/>
                  </p:oleObj>
                </mc:Choice>
                <mc:Fallback>
                  <p:oleObj name="Формула" r:id="rId11" imgW="164957" imgH="152268" progId="Equation.3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" y="2568"/>
                          <a:ext cx="279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14"/>
            <p:cNvGraphicFramePr>
              <a:graphicFrameLocks noChangeAspect="1"/>
            </p:cNvGraphicFramePr>
            <p:nvPr/>
          </p:nvGraphicFramePr>
          <p:xfrm>
            <a:off x="651" y="2568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5" name="Формула" r:id="rId12" imgW="164957" imgH="152268" progId="Equation.3">
                    <p:embed/>
                  </p:oleObj>
                </mc:Choice>
                <mc:Fallback>
                  <p:oleObj name="Формула" r:id="rId12" imgW="164957" imgH="152268" progId="Equation.3">
                    <p:embed/>
                    <p:pic>
                      <p:nvPicPr>
                        <p:cNvPr id="0" name="Picture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" y="2568"/>
                          <a:ext cx="279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" name="Group 111"/>
          <p:cNvGrpSpPr>
            <a:grpSpLocks/>
          </p:cNvGrpSpPr>
          <p:nvPr/>
        </p:nvGrpSpPr>
        <p:grpSpPr bwMode="auto">
          <a:xfrm>
            <a:off x="3563938" y="5949950"/>
            <a:ext cx="3600450" cy="519113"/>
            <a:chOff x="2245" y="3748"/>
            <a:chExt cx="2268" cy="327"/>
          </a:xfrm>
        </p:grpSpPr>
        <p:sp>
          <p:nvSpPr>
            <p:cNvPr id="62" name="Rectangle 73"/>
            <p:cNvSpPr>
              <a:spLocks noChangeArrowheads="1"/>
            </p:cNvSpPr>
            <p:nvPr/>
          </p:nvSpPr>
          <p:spPr bwMode="auto">
            <a:xfrm>
              <a:off x="2290" y="3748"/>
              <a:ext cx="222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CC0066"/>
                  </a:solidFill>
                  <a:latin typeface="Times New Roman" pitchFamily="18" charset="0"/>
                </a:rPr>
                <a:t> </a:t>
              </a:r>
              <a:r>
                <a:rPr lang="en-US" sz="2800" b="1">
                  <a:solidFill>
                    <a:srgbClr val="CC0066"/>
                  </a:solidFill>
                  <a:latin typeface="Times New Roman" pitchFamily="18" charset="0"/>
                </a:rPr>
                <a:t> </a:t>
              </a:r>
              <a:r>
                <a:rPr lang="ru-RU" sz="2800" b="1">
                  <a:solidFill>
                    <a:srgbClr val="CC0066"/>
                  </a:solidFill>
                  <a:latin typeface="Times New Roman" pitchFamily="18" charset="0"/>
                </a:rPr>
                <a:t>А+</a:t>
              </a:r>
              <a:r>
                <a:rPr lang="ru-RU" sz="2800" b="1">
                  <a:solidFill>
                    <a:srgbClr val="CC0066"/>
                  </a:solidFill>
                  <a:latin typeface="Arial" charset="0"/>
                </a:rPr>
                <a:t>   </a:t>
              </a:r>
              <a:r>
                <a:rPr lang="ru-RU" sz="2800" b="1">
                  <a:solidFill>
                    <a:srgbClr val="CC0066"/>
                  </a:solidFill>
                  <a:latin typeface="Times New Roman" pitchFamily="18" charset="0"/>
                </a:rPr>
                <a:t>В+</a:t>
              </a:r>
              <a:r>
                <a:rPr lang="ru-RU" sz="2800" b="1">
                  <a:solidFill>
                    <a:srgbClr val="CC0066"/>
                  </a:solidFill>
                  <a:latin typeface="Arial" charset="0"/>
                </a:rPr>
                <a:t>   </a:t>
              </a:r>
              <a:r>
                <a:rPr lang="ru-RU" sz="2800" b="1">
                  <a:solidFill>
                    <a:srgbClr val="CC0066"/>
                  </a:solidFill>
                  <a:latin typeface="Times New Roman" pitchFamily="18" charset="0"/>
                </a:rPr>
                <a:t>С=180</a:t>
              </a:r>
              <a:r>
                <a:rPr lang="ru-RU" sz="2800" b="1" baseline="30000">
                  <a:solidFill>
                    <a:srgbClr val="CC0066"/>
                  </a:solidFill>
                  <a:latin typeface="Times New Roman" pitchFamily="18" charset="0"/>
                </a:rPr>
                <a:t>0</a:t>
              </a:r>
              <a:r>
                <a:rPr lang="en-US" sz="2800" b="1" baseline="30000">
                  <a:solidFill>
                    <a:srgbClr val="CC0066"/>
                  </a:solidFill>
                  <a:latin typeface="Times New Roman" pitchFamily="18" charset="0"/>
                </a:rPr>
                <a:t> </a:t>
              </a:r>
              <a:endParaRPr lang="ru-RU" sz="2800" b="1" baseline="30000">
                <a:solidFill>
                  <a:srgbClr val="CC0066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63" name="Object 10"/>
            <p:cNvGraphicFramePr>
              <a:graphicFrameLocks noChangeAspect="1"/>
            </p:cNvGraphicFramePr>
            <p:nvPr/>
          </p:nvGraphicFramePr>
          <p:xfrm>
            <a:off x="2245" y="3807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6" name="Формула" r:id="rId13" imgW="164957" imgH="152268" progId="Equation.3">
                    <p:embed/>
                  </p:oleObj>
                </mc:Choice>
                <mc:Fallback>
                  <p:oleObj name="Формула" r:id="rId13" imgW="164957" imgH="152268" progId="Equation.3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3807"/>
                          <a:ext cx="279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11"/>
            <p:cNvGraphicFramePr>
              <a:graphicFrameLocks noChangeAspect="1"/>
            </p:cNvGraphicFramePr>
            <p:nvPr/>
          </p:nvGraphicFramePr>
          <p:xfrm>
            <a:off x="2699" y="3792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7" name="Формула" r:id="rId14" imgW="164957" imgH="152268" progId="Equation.3">
                    <p:embed/>
                  </p:oleObj>
                </mc:Choice>
                <mc:Fallback>
                  <p:oleObj name="Формула" r:id="rId14" imgW="164957" imgH="152268" progId="Equation.3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3792"/>
                          <a:ext cx="279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12"/>
            <p:cNvGraphicFramePr>
              <a:graphicFrameLocks noChangeAspect="1"/>
            </p:cNvGraphicFramePr>
            <p:nvPr/>
          </p:nvGraphicFramePr>
          <p:xfrm>
            <a:off x="3198" y="3792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8" name="Формула" r:id="rId15" imgW="164957" imgH="152268" progId="Equation.3">
                    <p:embed/>
                  </p:oleObj>
                </mc:Choice>
                <mc:Fallback>
                  <p:oleObj name="Формула" r:id="rId15" imgW="164957" imgH="152268" progId="Equation.3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" y="3792"/>
                          <a:ext cx="279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6" name="Object 5"/>
          <p:cNvGraphicFramePr>
            <a:graphicFrameLocks noChangeAspect="1"/>
          </p:cNvGraphicFramePr>
          <p:nvPr/>
        </p:nvGraphicFramePr>
        <p:xfrm>
          <a:off x="4800600" y="7316788"/>
          <a:ext cx="44291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Формула" r:id="rId16" imgW="164957" imgH="152268" progId="Equation.3">
                  <p:embed/>
                </p:oleObj>
              </mc:Choice>
              <mc:Fallback>
                <p:oleObj name="Формула" r:id="rId16" imgW="164957" imgH="152268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7316788"/>
                        <a:ext cx="442913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"/>
          <p:cNvGraphicFramePr>
            <a:graphicFrameLocks noChangeAspect="1"/>
          </p:cNvGraphicFramePr>
          <p:nvPr/>
        </p:nvGraphicFramePr>
        <p:xfrm>
          <a:off x="5592763" y="7316788"/>
          <a:ext cx="4429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Формула" r:id="rId17" imgW="164957" imgH="152268" progId="Equation.3">
                  <p:embed/>
                </p:oleObj>
              </mc:Choice>
              <mc:Fallback>
                <p:oleObj name="Формула" r:id="rId17" imgW="164957" imgH="152268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763" y="7316788"/>
                        <a:ext cx="442912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7"/>
          <p:cNvGraphicFramePr>
            <a:graphicFrameLocks noChangeAspect="1"/>
          </p:cNvGraphicFramePr>
          <p:nvPr/>
        </p:nvGraphicFramePr>
        <p:xfrm>
          <a:off x="6384925" y="7267575"/>
          <a:ext cx="44291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Формула" r:id="rId18" imgW="164957" imgH="152268" progId="Equation.3">
                  <p:embed/>
                </p:oleObj>
              </mc:Choice>
              <mc:Fallback>
                <p:oleObj name="Формула" r:id="rId18" imgW="164957" imgH="152268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7267575"/>
                        <a:ext cx="442913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" name="Group 97"/>
          <p:cNvGrpSpPr>
            <a:grpSpLocks/>
          </p:cNvGrpSpPr>
          <p:nvPr/>
        </p:nvGrpSpPr>
        <p:grpSpPr bwMode="auto">
          <a:xfrm>
            <a:off x="179388" y="4494213"/>
            <a:ext cx="8964612" cy="523875"/>
            <a:chOff x="113" y="2831"/>
            <a:chExt cx="5647" cy="330"/>
          </a:xfrm>
        </p:grpSpPr>
        <p:sp>
          <p:nvSpPr>
            <p:cNvPr id="70" name="Rectangle 86"/>
            <p:cNvSpPr>
              <a:spLocks noChangeArrowheads="1"/>
            </p:cNvSpPr>
            <p:nvPr/>
          </p:nvSpPr>
          <p:spPr bwMode="auto">
            <a:xfrm>
              <a:off x="295" y="2831"/>
              <a:ext cx="546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66"/>
                  </a:solidFill>
                  <a:latin typeface="Times New Roman" pitchFamily="18" charset="0"/>
                </a:rPr>
                <a:t>3 =    5</a:t>
              </a:r>
              <a:r>
                <a:rPr lang="ru-RU" sz="2800">
                  <a:solidFill>
                    <a:srgbClr val="000066"/>
                  </a:solidFill>
                  <a:latin typeface="Times New Roman" pitchFamily="18" charset="0"/>
                </a:rPr>
                <a:t>(накрест лежащие углы при </a:t>
              </a:r>
              <a:r>
                <a:rPr lang="ru-RU" sz="2800" b="1" i="1">
                  <a:solidFill>
                    <a:srgbClr val="000066"/>
                  </a:solidFill>
                  <a:latin typeface="Times New Roman" pitchFamily="18" charset="0"/>
                </a:rPr>
                <a:t>а</a:t>
              </a:r>
              <a:r>
                <a:rPr lang="en-US" sz="2800">
                  <a:solidFill>
                    <a:srgbClr val="000066"/>
                  </a:solidFill>
                  <a:latin typeface="Arial" charset="0"/>
                </a:rPr>
                <a:t>II</a:t>
              </a:r>
              <a:r>
                <a:rPr lang="ru-RU" sz="2800">
                  <a:solidFill>
                    <a:srgbClr val="000066"/>
                  </a:solidFill>
                  <a:latin typeface="Times New Roman" pitchFamily="18" charset="0"/>
                </a:rPr>
                <a:t>АС и секущей ВС)</a:t>
              </a:r>
            </a:p>
          </p:txBody>
        </p:sp>
        <p:graphicFrame>
          <p:nvGraphicFramePr>
            <p:cNvPr id="71" name="Object 8"/>
            <p:cNvGraphicFramePr>
              <a:graphicFrameLocks noChangeAspect="1"/>
            </p:cNvGraphicFramePr>
            <p:nvPr/>
          </p:nvGraphicFramePr>
          <p:xfrm>
            <a:off x="113" y="2855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2" name="Формула" r:id="rId19" imgW="164957" imgH="152268" progId="Equation.3">
                    <p:embed/>
                  </p:oleObj>
                </mc:Choice>
                <mc:Fallback>
                  <p:oleObj name="Формула" r:id="rId19" imgW="164957" imgH="152268" progId="Equation.3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" y="2855"/>
                          <a:ext cx="279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9"/>
            <p:cNvGraphicFramePr>
              <a:graphicFrameLocks noChangeAspect="1"/>
            </p:cNvGraphicFramePr>
            <p:nvPr/>
          </p:nvGraphicFramePr>
          <p:xfrm>
            <a:off x="651" y="2855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3" name="Формула" r:id="rId20" imgW="164957" imgH="152268" progId="Equation.3">
                    <p:embed/>
                  </p:oleObj>
                </mc:Choice>
                <mc:Fallback>
                  <p:oleObj name="Формула" r:id="rId20" imgW="164957" imgH="152268" progId="Equation.3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" y="2855"/>
                          <a:ext cx="279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3" name="Text Box 47"/>
          <p:cNvSpPr txBox="1">
            <a:spLocks noChangeArrowheads="1"/>
          </p:cNvSpPr>
          <p:nvPr/>
        </p:nvSpPr>
        <p:spPr bwMode="auto">
          <a:xfrm>
            <a:off x="465138" y="4005263"/>
            <a:ext cx="361950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468313" y="4494213"/>
            <a:ext cx="361950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880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-0.38715 -0.0023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58" y="-11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35" presetClass="emph" presetSubtype="0" repeatCount="7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2535 0.16805 " pathEditMode="relative" ptsTypes="AA">
                                      <p:cBhvr>
                                        <p:cTn id="9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0.58646 0.10092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23" y="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1" grpId="0"/>
      <p:bldP spid="52" grpId="0" animBg="1"/>
      <p:bldP spid="53" grpId="0" animBg="1"/>
      <p:bldP spid="53" grpId="1" animBg="1"/>
      <p:bldP spid="53" grpId="2" animBg="1"/>
      <p:bldP spid="73" grpId="0" animBg="1"/>
      <p:bldP spid="73" grpId="1" animBg="1"/>
      <p:bldP spid="74" grpId="0" animBg="1"/>
      <p:bldP spid="7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39750" y="549275"/>
            <a:ext cx="833278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Некоторые следствия:</a:t>
            </a:r>
          </a:p>
          <a:p>
            <a:pPr>
              <a:buFont typeface="Arial" charset="0"/>
              <a:buChar char="•"/>
            </a:pPr>
            <a:endParaRPr lang="ru-RU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95288" y="1485900"/>
            <a:ext cx="7705725" cy="646113"/>
            <a:chOff x="-471" y="658"/>
            <a:chExt cx="5080" cy="539"/>
          </a:xfrm>
        </p:grpSpPr>
        <p:sp>
          <p:nvSpPr>
            <p:cNvPr id="4" name="AutoShape 28"/>
            <p:cNvSpPr>
              <a:spLocks noChangeArrowheads="1"/>
            </p:cNvSpPr>
            <p:nvPr/>
          </p:nvSpPr>
          <p:spPr bwMode="auto">
            <a:xfrm>
              <a:off x="-471" y="658"/>
              <a:ext cx="5080" cy="539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Чему равен угол  равностороннего треугольника?</a:t>
              </a:r>
            </a:p>
          </p:txBody>
        </p:sp>
        <p:sp>
          <p:nvSpPr>
            <p:cNvPr id="5" name="Text Box 29"/>
            <p:cNvSpPr txBox="1">
              <a:spLocks noChangeArrowheads="1"/>
            </p:cNvSpPr>
            <p:nvPr/>
          </p:nvSpPr>
          <p:spPr bwMode="auto">
            <a:xfrm>
              <a:off x="288" y="86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59569" y="2448359"/>
            <a:ext cx="7777162" cy="981069"/>
            <a:chOff x="-471" y="864"/>
            <a:chExt cx="5432" cy="667"/>
          </a:xfrm>
        </p:grpSpPr>
        <p:sp>
          <p:nvSpPr>
            <p:cNvPr id="7" name="AutoShape 28"/>
            <p:cNvSpPr>
              <a:spLocks noChangeArrowheads="1"/>
            </p:cNvSpPr>
            <p:nvPr/>
          </p:nvSpPr>
          <p:spPr bwMode="auto">
            <a:xfrm>
              <a:off x="-471" y="1041"/>
              <a:ext cx="5432" cy="490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Чему 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равна сумма острых углов </a:t>
              </a: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прямоугольного </a:t>
              </a:r>
            </a:p>
            <a:p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треугольника</a:t>
              </a: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288" y="86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395288" y="3954032"/>
            <a:ext cx="7848600" cy="719138"/>
            <a:chOff x="-471" y="864"/>
            <a:chExt cx="5593" cy="599"/>
          </a:xfrm>
        </p:grpSpPr>
        <p:sp>
          <p:nvSpPr>
            <p:cNvPr id="10" name="AutoShape 28"/>
            <p:cNvSpPr>
              <a:spLocks noChangeArrowheads="1"/>
            </p:cNvSpPr>
            <p:nvPr/>
          </p:nvSpPr>
          <p:spPr bwMode="auto">
            <a:xfrm>
              <a:off x="-471" y="864"/>
              <a:ext cx="5593" cy="599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Чему равен острый угол прямоугольного 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         равнобедренного  треугольника?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29"/>
            <p:cNvSpPr txBox="1">
              <a:spLocks noChangeArrowheads="1"/>
            </p:cNvSpPr>
            <p:nvPr/>
          </p:nvSpPr>
          <p:spPr bwMode="auto">
            <a:xfrm>
              <a:off x="288" y="86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2" name="Group 27"/>
          <p:cNvGrpSpPr>
            <a:grpSpLocks/>
          </p:cNvGrpSpPr>
          <p:nvPr/>
        </p:nvGrpSpPr>
        <p:grpSpPr bwMode="auto">
          <a:xfrm>
            <a:off x="428596" y="4857760"/>
            <a:ext cx="7848600" cy="863600"/>
            <a:chOff x="-471" y="718"/>
            <a:chExt cx="5080" cy="539"/>
          </a:xfrm>
        </p:grpSpPr>
        <p:sp>
          <p:nvSpPr>
            <p:cNvPr id="13" name="AutoShape 28"/>
            <p:cNvSpPr>
              <a:spLocks noChangeArrowheads="1"/>
            </p:cNvSpPr>
            <p:nvPr/>
          </p:nvSpPr>
          <p:spPr bwMode="auto">
            <a:xfrm>
              <a:off x="-471" y="718"/>
              <a:ext cx="5080" cy="539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Почему в треугольнике не может быть двух</a:t>
              </a:r>
            </a:p>
            <a:p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          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прямых </a:t>
              </a: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углов?</a:t>
              </a:r>
            </a:p>
          </p:txBody>
        </p:sp>
        <p:sp>
          <p:nvSpPr>
            <p:cNvPr id="14" name="Text Box 29"/>
            <p:cNvSpPr txBox="1">
              <a:spLocks noChangeArrowheads="1"/>
            </p:cNvSpPr>
            <p:nvPr/>
          </p:nvSpPr>
          <p:spPr bwMode="auto">
            <a:xfrm>
              <a:off x="288" y="86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7885283" y="1323924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/>
              <a:t>60°</a:t>
            </a: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7885283" y="2535665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/>
              <a:t>90°</a:t>
            </a: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7884368" y="3780201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45°</a:t>
            </a:r>
          </a:p>
        </p:txBody>
      </p:sp>
      <p:grpSp>
        <p:nvGrpSpPr>
          <p:cNvPr id="19" name="Group 27"/>
          <p:cNvGrpSpPr>
            <a:grpSpLocks/>
          </p:cNvGrpSpPr>
          <p:nvPr/>
        </p:nvGrpSpPr>
        <p:grpSpPr bwMode="auto">
          <a:xfrm>
            <a:off x="428596" y="5857892"/>
            <a:ext cx="7848600" cy="863600"/>
            <a:chOff x="-471" y="718"/>
            <a:chExt cx="5080" cy="539"/>
          </a:xfrm>
        </p:grpSpPr>
        <p:sp>
          <p:nvSpPr>
            <p:cNvPr id="20" name="AutoShape 28"/>
            <p:cNvSpPr>
              <a:spLocks noChangeArrowheads="1"/>
            </p:cNvSpPr>
            <p:nvPr/>
          </p:nvSpPr>
          <p:spPr bwMode="auto">
            <a:xfrm>
              <a:off x="-471" y="718"/>
              <a:ext cx="5080" cy="539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Почему в треугольнике не может быть двух</a:t>
              </a:r>
            </a:p>
            <a:p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          тупых углов?</a:t>
              </a:r>
            </a:p>
          </p:txBody>
        </p:sp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288" y="86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473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5219700" y="1268413"/>
            <a:ext cx="3698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5219700" y="1376363"/>
            <a:ext cx="558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27088" y="271621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554288" y="69373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779838" y="27813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276350" y="2606675"/>
            <a:ext cx="55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000000"/>
                </a:solidFill>
                <a:latin typeface="Arial" charset="0"/>
              </a:rPr>
              <a:t>50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338388" y="1270000"/>
            <a:ext cx="55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000000"/>
                </a:solidFill>
                <a:latin typeface="Arial" charset="0"/>
              </a:rPr>
              <a:t>60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265488" y="2757488"/>
            <a:ext cx="3698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1116013" y="6092825"/>
            <a:ext cx="2457450" cy="457200"/>
            <a:chOff x="703" y="3838"/>
            <a:chExt cx="1548" cy="288"/>
          </a:xfrm>
        </p:grpSpPr>
        <p:sp>
          <p:nvSpPr>
            <p:cNvPr id="11" name="Text Box 38"/>
            <p:cNvSpPr txBox="1">
              <a:spLocks noChangeArrowheads="1"/>
            </p:cNvSpPr>
            <p:nvPr/>
          </p:nvSpPr>
          <p:spPr bwMode="auto">
            <a:xfrm>
              <a:off x="703" y="3838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  <p:sp>
          <p:nvSpPr>
            <p:cNvPr id="12" name="Text Box 39"/>
            <p:cNvSpPr txBox="1">
              <a:spLocks noChangeArrowheads="1"/>
            </p:cNvSpPr>
            <p:nvPr/>
          </p:nvSpPr>
          <p:spPr bwMode="auto">
            <a:xfrm>
              <a:off x="2018" y="3838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6011863" y="5445125"/>
            <a:ext cx="2243137" cy="528638"/>
            <a:chOff x="3787" y="3430"/>
            <a:chExt cx="1413" cy="333"/>
          </a:xfrm>
        </p:grpSpPr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4967" y="3475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3787" y="3430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</p:grpSp>
      <p:sp>
        <p:nvSpPr>
          <p:cNvPr id="16" name="Text Box 45"/>
          <p:cNvSpPr txBox="1">
            <a:spLocks noChangeArrowheads="1"/>
          </p:cNvSpPr>
          <p:nvPr/>
        </p:nvSpPr>
        <p:spPr bwMode="auto">
          <a:xfrm>
            <a:off x="3132138" y="2781300"/>
            <a:ext cx="558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>
            <a:off x="1187450" y="1125538"/>
            <a:ext cx="2590800" cy="2089150"/>
          </a:xfrm>
          <a:custGeom>
            <a:avLst/>
            <a:gdLst>
              <a:gd name="T0" fmla="*/ 0 w 1632"/>
              <a:gd name="T1" fmla="*/ 2147483647 h 1316"/>
              <a:gd name="T2" fmla="*/ 2147483647 w 1632"/>
              <a:gd name="T3" fmla="*/ 0 h 1316"/>
              <a:gd name="T4" fmla="*/ 2147483647 w 1632"/>
              <a:gd name="T5" fmla="*/ 2147483647 h 1316"/>
              <a:gd name="T6" fmla="*/ 0 w 1632"/>
              <a:gd name="T7" fmla="*/ 2147483647 h 1316"/>
              <a:gd name="T8" fmla="*/ 0 60000 65536"/>
              <a:gd name="T9" fmla="*/ 0 60000 65536"/>
              <a:gd name="T10" fmla="*/ 0 60000 65536"/>
              <a:gd name="T11" fmla="*/ 0 60000 65536"/>
              <a:gd name="T12" fmla="*/ 0 w 1632"/>
              <a:gd name="T13" fmla="*/ 0 h 1316"/>
              <a:gd name="T14" fmla="*/ 1632 w 1632"/>
              <a:gd name="T15" fmla="*/ 1316 h 13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2" h="1316">
                <a:moveTo>
                  <a:pt x="0" y="1134"/>
                </a:moveTo>
                <a:lnTo>
                  <a:pt x="907" y="0"/>
                </a:lnTo>
                <a:lnTo>
                  <a:pt x="1632" y="1316"/>
                </a:lnTo>
                <a:lnTo>
                  <a:pt x="0" y="1134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5435600" y="90805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9" name="Group 49"/>
          <p:cNvGrpSpPr>
            <a:grpSpLocks/>
          </p:cNvGrpSpPr>
          <p:nvPr/>
        </p:nvGrpSpPr>
        <p:grpSpPr bwMode="auto">
          <a:xfrm>
            <a:off x="5003800" y="835025"/>
            <a:ext cx="3484563" cy="2473325"/>
            <a:chOff x="3152" y="526"/>
            <a:chExt cx="2195" cy="1558"/>
          </a:xfrm>
        </p:grpSpPr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3334" y="799"/>
              <a:ext cx="1922" cy="997"/>
            </a:xfrm>
            <a:custGeom>
              <a:avLst/>
              <a:gdLst>
                <a:gd name="T0" fmla="*/ 0 w 1922"/>
                <a:gd name="T1" fmla="*/ 0 h 997"/>
                <a:gd name="T2" fmla="*/ 0 w 1922"/>
                <a:gd name="T3" fmla="*/ 997 h 997"/>
                <a:gd name="T4" fmla="*/ 1922 w 1922"/>
                <a:gd name="T5" fmla="*/ 984 h 997"/>
                <a:gd name="T6" fmla="*/ 0 w 1922"/>
                <a:gd name="T7" fmla="*/ 0 h 9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2"/>
                <a:gd name="T13" fmla="*/ 0 h 997"/>
                <a:gd name="T14" fmla="*/ 1922 w 1922"/>
                <a:gd name="T15" fmla="*/ 997 h 9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2" h="997">
                  <a:moveTo>
                    <a:pt x="0" y="0"/>
                  </a:moveTo>
                  <a:lnTo>
                    <a:pt x="0" y="997"/>
                  </a:lnTo>
                  <a:lnTo>
                    <a:pt x="1922" y="9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3334" y="1660"/>
              <a:ext cx="136" cy="136"/>
            </a:xfrm>
            <a:custGeom>
              <a:avLst/>
              <a:gdLst>
                <a:gd name="T0" fmla="*/ 0 w 181"/>
                <a:gd name="T1" fmla="*/ 0 h 136"/>
                <a:gd name="T2" fmla="*/ 2 w 181"/>
                <a:gd name="T3" fmla="*/ 0 h 136"/>
                <a:gd name="T4" fmla="*/ 2 w 181"/>
                <a:gd name="T5" fmla="*/ 136 h 136"/>
                <a:gd name="T6" fmla="*/ 0 60000 65536"/>
                <a:gd name="T7" fmla="*/ 0 60000 65536"/>
                <a:gd name="T8" fmla="*/ 0 60000 65536"/>
                <a:gd name="T9" fmla="*/ 0 w 181"/>
                <a:gd name="T10" fmla="*/ 0 h 136"/>
                <a:gd name="T11" fmla="*/ 181 w 181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136">
                  <a:moveTo>
                    <a:pt x="0" y="0"/>
                  </a:moveTo>
                  <a:lnTo>
                    <a:pt x="181" y="0"/>
                  </a:lnTo>
                  <a:lnTo>
                    <a:pt x="181" y="1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3152" y="52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А</a:t>
              </a: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3152" y="1751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М</a:t>
              </a:r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5103" y="1796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Р</a:t>
              </a: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694" y="1592"/>
              <a:ext cx="3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20</a:t>
              </a:r>
              <a:r>
                <a:rPr lang="ru-RU" sz="20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6" name="Text Box 50"/>
          <p:cNvSpPr txBox="1">
            <a:spLocks noChangeArrowheads="1"/>
          </p:cNvSpPr>
          <p:nvPr/>
        </p:nvSpPr>
        <p:spPr bwMode="auto">
          <a:xfrm>
            <a:off x="3563938" y="58054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Text Box 51"/>
          <p:cNvSpPr txBox="1">
            <a:spLocks noChangeArrowheads="1"/>
          </p:cNvSpPr>
          <p:nvPr/>
        </p:nvSpPr>
        <p:spPr bwMode="auto">
          <a:xfrm>
            <a:off x="1116013" y="6165850"/>
            <a:ext cx="558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" name="Text Box 52"/>
          <p:cNvSpPr txBox="1">
            <a:spLocks noChangeArrowheads="1"/>
          </p:cNvSpPr>
          <p:nvPr/>
        </p:nvSpPr>
        <p:spPr bwMode="auto">
          <a:xfrm>
            <a:off x="3059113" y="6165850"/>
            <a:ext cx="558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9" name="Group 34"/>
          <p:cNvGrpSpPr>
            <a:grpSpLocks/>
          </p:cNvGrpSpPr>
          <p:nvPr/>
        </p:nvGrpSpPr>
        <p:grpSpPr bwMode="auto">
          <a:xfrm>
            <a:off x="611188" y="3573463"/>
            <a:ext cx="3502025" cy="3121025"/>
            <a:chOff x="385" y="2251"/>
            <a:chExt cx="2206" cy="1966"/>
          </a:xfrm>
        </p:grpSpPr>
        <p:sp>
          <p:nvSpPr>
            <p:cNvPr id="30" name="Freeform 19"/>
            <p:cNvSpPr>
              <a:spLocks/>
            </p:cNvSpPr>
            <p:nvPr/>
          </p:nvSpPr>
          <p:spPr bwMode="auto">
            <a:xfrm>
              <a:off x="612" y="2360"/>
              <a:ext cx="1724" cy="1750"/>
            </a:xfrm>
            <a:custGeom>
              <a:avLst/>
              <a:gdLst>
                <a:gd name="T0" fmla="*/ 0 w 1724"/>
                <a:gd name="T1" fmla="*/ 1750 h 1750"/>
                <a:gd name="T2" fmla="*/ 860 w 1724"/>
                <a:gd name="T3" fmla="*/ 0 h 1750"/>
                <a:gd name="T4" fmla="*/ 1724 w 1724"/>
                <a:gd name="T5" fmla="*/ 1750 h 1750"/>
                <a:gd name="T6" fmla="*/ 0 w 1724"/>
                <a:gd name="T7" fmla="*/ 1750 h 17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4"/>
                <a:gd name="T13" fmla="*/ 0 h 1750"/>
                <a:gd name="T14" fmla="*/ 1724 w 1724"/>
                <a:gd name="T15" fmla="*/ 1750 h 17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4" h="1750">
                  <a:moveTo>
                    <a:pt x="0" y="1750"/>
                  </a:moveTo>
                  <a:lnTo>
                    <a:pt x="860" y="0"/>
                  </a:lnTo>
                  <a:lnTo>
                    <a:pt x="1724" y="1750"/>
                  </a:lnTo>
                  <a:lnTo>
                    <a:pt x="0" y="1750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1" name="Freeform 20"/>
            <p:cNvSpPr>
              <a:spLocks/>
            </p:cNvSpPr>
            <p:nvPr/>
          </p:nvSpPr>
          <p:spPr bwMode="auto">
            <a:xfrm>
              <a:off x="975" y="3203"/>
              <a:ext cx="129" cy="69"/>
            </a:xfrm>
            <a:custGeom>
              <a:avLst/>
              <a:gdLst>
                <a:gd name="T0" fmla="*/ 0 w 129"/>
                <a:gd name="T1" fmla="*/ 0 h 69"/>
                <a:gd name="T2" fmla="*/ 129 w 129"/>
                <a:gd name="T3" fmla="*/ 69 h 69"/>
                <a:gd name="T4" fmla="*/ 0 60000 65536"/>
                <a:gd name="T5" fmla="*/ 0 60000 65536"/>
                <a:gd name="T6" fmla="*/ 0 w 129"/>
                <a:gd name="T7" fmla="*/ 0 h 69"/>
                <a:gd name="T8" fmla="*/ 129 w 129"/>
                <a:gd name="T9" fmla="*/ 69 h 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9" h="69">
                  <a:moveTo>
                    <a:pt x="0" y="0"/>
                  </a:moveTo>
                  <a:lnTo>
                    <a:pt x="129" y="69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" name="Freeform 21"/>
            <p:cNvSpPr>
              <a:spLocks/>
            </p:cNvSpPr>
            <p:nvPr/>
          </p:nvSpPr>
          <p:spPr bwMode="auto">
            <a:xfrm flipH="1">
              <a:off x="1844" y="3203"/>
              <a:ext cx="129" cy="69"/>
            </a:xfrm>
            <a:custGeom>
              <a:avLst/>
              <a:gdLst>
                <a:gd name="T0" fmla="*/ 0 w 129"/>
                <a:gd name="T1" fmla="*/ 0 h 69"/>
                <a:gd name="T2" fmla="*/ 129 w 129"/>
                <a:gd name="T3" fmla="*/ 69 h 69"/>
                <a:gd name="T4" fmla="*/ 0 60000 65536"/>
                <a:gd name="T5" fmla="*/ 0 60000 65536"/>
                <a:gd name="T6" fmla="*/ 0 w 129"/>
                <a:gd name="T7" fmla="*/ 0 h 69"/>
                <a:gd name="T8" fmla="*/ 129 w 129"/>
                <a:gd name="T9" fmla="*/ 69 h 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9" h="69">
                  <a:moveTo>
                    <a:pt x="0" y="0"/>
                  </a:moveTo>
                  <a:lnTo>
                    <a:pt x="129" y="69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385" y="3913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А</a:t>
              </a:r>
            </a:p>
          </p:txBody>
        </p:sp>
        <p:sp>
          <p:nvSpPr>
            <p:cNvPr id="34" name="Text Box 23"/>
            <p:cNvSpPr txBox="1">
              <a:spLocks noChangeArrowheads="1"/>
            </p:cNvSpPr>
            <p:nvPr/>
          </p:nvSpPr>
          <p:spPr bwMode="auto">
            <a:xfrm>
              <a:off x="1202" y="2251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В</a:t>
              </a:r>
            </a:p>
          </p:txBody>
        </p:sp>
        <p:sp>
          <p:nvSpPr>
            <p:cNvPr id="35" name="Text Box 24"/>
            <p:cNvSpPr txBox="1">
              <a:spLocks noChangeArrowheads="1"/>
            </p:cNvSpPr>
            <p:nvPr/>
          </p:nvSpPr>
          <p:spPr bwMode="auto">
            <a:xfrm>
              <a:off x="2336" y="392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С</a:t>
              </a:r>
            </a:p>
          </p:txBody>
        </p:sp>
        <p:sp>
          <p:nvSpPr>
            <p:cNvPr id="36" name="Text Box 25"/>
            <p:cNvSpPr txBox="1">
              <a:spLocks noChangeArrowheads="1"/>
            </p:cNvSpPr>
            <p:nvPr/>
          </p:nvSpPr>
          <p:spPr bwMode="auto">
            <a:xfrm>
              <a:off x="1292" y="2545"/>
              <a:ext cx="3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40</a:t>
              </a:r>
              <a:r>
                <a:rPr lang="ru-RU" sz="20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7" name="Text Box 53"/>
          <p:cNvSpPr txBox="1">
            <a:spLocks noChangeArrowheads="1"/>
          </p:cNvSpPr>
          <p:nvPr/>
        </p:nvSpPr>
        <p:spPr bwMode="auto">
          <a:xfrm>
            <a:off x="6227763" y="6092825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" name="Text Box 54"/>
          <p:cNvSpPr txBox="1">
            <a:spLocks noChangeArrowheads="1"/>
          </p:cNvSpPr>
          <p:nvPr/>
        </p:nvSpPr>
        <p:spPr bwMode="auto">
          <a:xfrm>
            <a:off x="7667625" y="5516563"/>
            <a:ext cx="558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000000"/>
                </a:solidFill>
                <a:latin typeface="Arial" charset="0"/>
              </a:rPr>
              <a:t>30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5940425" y="5445125"/>
            <a:ext cx="700088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000000"/>
                </a:solidFill>
                <a:latin typeface="Arial" charset="0"/>
              </a:rPr>
              <a:t>120</a:t>
            </a:r>
            <a:r>
              <a:rPr lang="ru-RU" sz="20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0" name="Group 35"/>
          <p:cNvGrpSpPr>
            <a:grpSpLocks/>
          </p:cNvGrpSpPr>
          <p:nvPr/>
        </p:nvGrpSpPr>
        <p:grpSpPr bwMode="auto">
          <a:xfrm>
            <a:off x="4572000" y="3644900"/>
            <a:ext cx="4186238" cy="2689225"/>
            <a:chOff x="2880" y="2296"/>
            <a:chExt cx="2637" cy="1694"/>
          </a:xfrm>
        </p:grpSpPr>
        <p:sp>
          <p:nvSpPr>
            <p:cNvPr id="41" name="Freeform 26"/>
            <p:cNvSpPr>
              <a:spLocks/>
            </p:cNvSpPr>
            <p:nvPr/>
          </p:nvSpPr>
          <p:spPr bwMode="auto">
            <a:xfrm>
              <a:off x="3152" y="2341"/>
              <a:ext cx="2268" cy="1361"/>
            </a:xfrm>
            <a:custGeom>
              <a:avLst/>
              <a:gdLst>
                <a:gd name="T0" fmla="*/ 0 w 2268"/>
                <a:gd name="T1" fmla="*/ 0 h 1361"/>
                <a:gd name="T2" fmla="*/ 2268 w 2268"/>
                <a:gd name="T3" fmla="*/ 1361 h 1361"/>
                <a:gd name="T4" fmla="*/ 672 w 2268"/>
                <a:gd name="T5" fmla="*/ 1347 h 1361"/>
                <a:gd name="T6" fmla="*/ 0 w 2268"/>
                <a:gd name="T7" fmla="*/ 0 h 13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68"/>
                <a:gd name="T13" fmla="*/ 0 h 1361"/>
                <a:gd name="T14" fmla="*/ 2268 w 2268"/>
                <a:gd name="T15" fmla="*/ 1361 h 13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68" h="1361">
                  <a:moveTo>
                    <a:pt x="0" y="0"/>
                  </a:moveTo>
                  <a:lnTo>
                    <a:pt x="2268" y="1361"/>
                  </a:lnTo>
                  <a:lnTo>
                    <a:pt x="672" y="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" name="Text Box 27"/>
            <p:cNvSpPr txBox="1">
              <a:spLocks noChangeArrowheads="1"/>
            </p:cNvSpPr>
            <p:nvPr/>
          </p:nvSpPr>
          <p:spPr bwMode="auto">
            <a:xfrm>
              <a:off x="2880" y="2296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О</a:t>
              </a:r>
            </a:p>
          </p:txBody>
        </p:sp>
        <p:sp>
          <p:nvSpPr>
            <p:cNvPr id="43" name="Text Box 28"/>
            <p:cNvSpPr txBox="1">
              <a:spLocks noChangeArrowheads="1"/>
            </p:cNvSpPr>
            <p:nvPr/>
          </p:nvSpPr>
          <p:spPr bwMode="auto">
            <a:xfrm>
              <a:off x="3606" y="3657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N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44" name="Text Box 29"/>
            <p:cNvSpPr txBox="1">
              <a:spLocks noChangeArrowheads="1"/>
            </p:cNvSpPr>
            <p:nvPr/>
          </p:nvSpPr>
          <p:spPr bwMode="auto">
            <a:xfrm>
              <a:off x="5284" y="370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F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 flipH="1">
              <a:off x="3424" y="3022"/>
              <a:ext cx="129" cy="69"/>
            </a:xfrm>
            <a:custGeom>
              <a:avLst/>
              <a:gdLst>
                <a:gd name="T0" fmla="*/ 0 w 129"/>
                <a:gd name="T1" fmla="*/ 0 h 69"/>
                <a:gd name="T2" fmla="*/ 129 w 129"/>
                <a:gd name="T3" fmla="*/ 69 h 69"/>
                <a:gd name="T4" fmla="*/ 0 60000 65536"/>
                <a:gd name="T5" fmla="*/ 0 60000 65536"/>
                <a:gd name="T6" fmla="*/ 0 w 129"/>
                <a:gd name="T7" fmla="*/ 0 h 69"/>
                <a:gd name="T8" fmla="*/ 129 w 129"/>
                <a:gd name="T9" fmla="*/ 69 h 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9" h="69">
                  <a:moveTo>
                    <a:pt x="0" y="0"/>
                  </a:moveTo>
                  <a:lnTo>
                    <a:pt x="129" y="69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4544" y="3640"/>
              <a:ext cx="64" cy="160"/>
            </a:xfrm>
            <a:custGeom>
              <a:avLst/>
              <a:gdLst>
                <a:gd name="T0" fmla="*/ 0 w 64"/>
                <a:gd name="T1" fmla="*/ 0 h 160"/>
                <a:gd name="T2" fmla="*/ 64 w 64"/>
                <a:gd name="T3" fmla="*/ 160 h 160"/>
                <a:gd name="T4" fmla="*/ 0 60000 65536"/>
                <a:gd name="T5" fmla="*/ 0 60000 65536"/>
                <a:gd name="T6" fmla="*/ 0 w 64"/>
                <a:gd name="T7" fmla="*/ 0 h 160"/>
                <a:gd name="T8" fmla="*/ 64 w 64"/>
                <a:gd name="T9" fmla="*/ 160 h 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4" h="160">
                  <a:moveTo>
                    <a:pt x="0" y="0"/>
                  </a:moveTo>
                  <a:lnTo>
                    <a:pt x="64" y="16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7" name="Text Box 32"/>
            <p:cNvSpPr txBox="1">
              <a:spLocks noChangeArrowheads="1"/>
            </p:cNvSpPr>
            <p:nvPr/>
          </p:nvSpPr>
          <p:spPr bwMode="auto">
            <a:xfrm>
              <a:off x="3288" y="2523"/>
              <a:ext cx="3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30</a:t>
              </a:r>
              <a:r>
                <a:rPr lang="ru-RU" sz="20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027514" y="280664"/>
            <a:ext cx="3730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Устная работа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19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6" grpId="0" animBg="1"/>
      <p:bldP spid="18" grpId="0"/>
      <p:bldP spid="26" grpId="0"/>
      <p:bldP spid="27" grpId="0" animBg="1"/>
      <p:bldP spid="28" grpId="0" animBg="1"/>
      <p:bldP spid="37" grpId="0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14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Устно: </a:t>
            </a:r>
            <a:r>
              <a:rPr lang="ru-RU" sz="2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Найти сумму внутренних углов шестиугольника </a:t>
            </a:r>
            <a:r>
              <a:rPr lang="en-US" sz="2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ABCDEF</a:t>
            </a: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752850" y="3832225"/>
            <a:ext cx="3797300" cy="2260600"/>
            <a:chOff x="2364" y="2414"/>
            <a:chExt cx="2392" cy="1424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4055" y="3294"/>
              <a:ext cx="701" cy="315"/>
            </a:xfrm>
            <a:custGeom>
              <a:avLst/>
              <a:gdLst>
                <a:gd name="T0" fmla="*/ 701 w 701"/>
                <a:gd name="T1" fmla="*/ 216 h 315"/>
                <a:gd name="T2" fmla="*/ 0 w 701"/>
                <a:gd name="T3" fmla="*/ 315 h 315"/>
                <a:gd name="T4" fmla="*/ 29 w 701"/>
                <a:gd name="T5" fmla="*/ 144 h 315"/>
                <a:gd name="T6" fmla="*/ 45 w 701"/>
                <a:gd name="T7" fmla="*/ 40 h 315"/>
                <a:gd name="T8" fmla="*/ 189 w 701"/>
                <a:gd name="T9" fmla="*/ 0 h 315"/>
                <a:gd name="T10" fmla="*/ 701 w 701"/>
                <a:gd name="T11" fmla="*/ 216 h 3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1"/>
                <a:gd name="T19" fmla="*/ 0 h 315"/>
                <a:gd name="T20" fmla="*/ 701 w 701"/>
                <a:gd name="T21" fmla="*/ 315 h 3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1" h="315">
                  <a:moveTo>
                    <a:pt x="701" y="216"/>
                  </a:moveTo>
                  <a:lnTo>
                    <a:pt x="0" y="315"/>
                  </a:lnTo>
                  <a:lnTo>
                    <a:pt x="29" y="144"/>
                  </a:lnTo>
                  <a:lnTo>
                    <a:pt x="45" y="40"/>
                  </a:lnTo>
                  <a:lnTo>
                    <a:pt x="189" y="0"/>
                  </a:lnTo>
                  <a:lnTo>
                    <a:pt x="701" y="216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2696" y="3345"/>
              <a:ext cx="724" cy="493"/>
            </a:xfrm>
            <a:custGeom>
              <a:avLst/>
              <a:gdLst>
                <a:gd name="T0" fmla="*/ 132 w 724"/>
                <a:gd name="T1" fmla="*/ 493 h 493"/>
                <a:gd name="T2" fmla="*/ 0 w 724"/>
                <a:gd name="T3" fmla="*/ 65 h 493"/>
                <a:gd name="T4" fmla="*/ 172 w 724"/>
                <a:gd name="T5" fmla="*/ 0 h 493"/>
                <a:gd name="T6" fmla="*/ 498 w 724"/>
                <a:gd name="T7" fmla="*/ 66 h 493"/>
                <a:gd name="T8" fmla="*/ 724 w 724"/>
                <a:gd name="T9" fmla="*/ 389 h 493"/>
                <a:gd name="T10" fmla="*/ 132 w 724"/>
                <a:gd name="T11" fmla="*/ 493 h 4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4"/>
                <a:gd name="T19" fmla="*/ 0 h 493"/>
                <a:gd name="T20" fmla="*/ 724 w 724"/>
                <a:gd name="T21" fmla="*/ 493 h 4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4" h="493">
                  <a:moveTo>
                    <a:pt x="132" y="493"/>
                  </a:moveTo>
                  <a:lnTo>
                    <a:pt x="0" y="65"/>
                  </a:lnTo>
                  <a:lnTo>
                    <a:pt x="172" y="0"/>
                  </a:lnTo>
                  <a:lnTo>
                    <a:pt x="498" y="66"/>
                  </a:lnTo>
                  <a:lnTo>
                    <a:pt x="724" y="389"/>
                  </a:lnTo>
                  <a:lnTo>
                    <a:pt x="132" y="493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364" y="2414"/>
              <a:ext cx="528" cy="590"/>
            </a:xfrm>
            <a:custGeom>
              <a:avLst/>
              <a:gdLst>
                <a:gd name="T0" fmla="*/ 0 w 528"/>
                <a:gd name="T1" fmla="*/ 0 h 590"/>
                <a:gd name="T2" fmla="*/ 528 w 528"/>
                <a:gd name="T3" fmla="*/ 232 h 590"/>
                <a:gd name="T4" fmla="*/ 496 w 528"/>
                <a:gd name="T5" fmla="*/ 488 h 590"/>
                <a:gd name="T6" fmla="*/ 242 w 528"/>
                <a:gd name="T7" fmla="*/ 590 h 590"/>
                <a:gd name="T8" fmla="*/ 184 w 528"/>
                <a:gd name="T9" fmla="*/ 545 h 590"/>
                <a:gd name="T10" fmla="*/ 0 w 528"/>
                <a:gd name="T11" fmla="*/ 0 h 5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8"/>
                <a:gd name="T19" fmla="*/ 0 h 590"/>
                <a:gd name="T20" fmla="*/ 528 w 528"/>
                <a:gd name="T21" fmla="*/ 590 h 5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8" h="590">
                  <a:moveTo>
                    <a:pt x="0" y="0"/>
                  </a:moveTo>
                  <a:lnTo>
                    <a:pt x="528" y="232"/>
                  </a:lnTo>
                  <a:lnTo>
                    <a:pt x="496" y="488"/>
                  </a:lnTo>
                  <a:lnTo>
                    <a:pt x="242" y="590"/>
                  </a:lnTo>
                  <a:lnTo>
                    <a:pt x="184" y="54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709988" y="3159125"/>
            <a:ext cx="4894262" cy="2413000"/>
            <a:chOff x="2337" y="1990"/>
            <a:chExt cx="3083" cy="1520"/>
          </a:xfrm>
        </p:grpSpPr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2337" y="2350"/>
              <a:ext cx="579" cy="272"/>
            </a:xfrm>
            <a:custGeom>
              <a:avLst/>
              <a:gdLst>
                <a:gd name="T0" fmla="*/ 0 w 579"/>
                <a:gd name="T1" fmla="*/ 63 h 272"/>
                <a:gd name="T2" fmla="*/ 523 w 579"/>
                <a:gd name="T3" fmla="*/ 0 h 272"/>
                <a:gd name="T4" fmla="*/ 563 w 579"/>
                <a:gd name="T5" fmla="*/ 149 h 272"/>
                <a:gd name="T6" fmla="*/ 579 w 579"/>
                <a:gd name="T7" fmla="*/ 260 h 272"/>
                <a:gd name="T8" fmla="*/ 507 w 579"/>
                <a:gd name="T9" fmla="*/ 272 h 272"/>
                <a:gd name="T10" fmla="*/ 0 w 579"/>
                <a:gd name="T11" fmla="*/ 63 h 2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9"/>
                <a:gd name="T19" fmla="*/ 0 h 272"/>
                <a:gd name="T20" fmla="*/ 579 w 579"/>
                <a:gd name="T21" fmla="*/ 272 h 2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9" h="272">
                  <a:moveTo>
                    <a:pt x="0" y="63"/>
                  </a:moveTo>
                  <a:lnTo>
                    <a:pt x="523" y="0"/>
                  </a:lnTo>
                  <a:lnTo>
                    <a:pt x="563" y="149"/>
                  </a:lnTo>
                  <a:lnTo>
                    <a:pt x="579" y="260"/>
                  </a:lnTo>
                  <a:lnTo>
                    <a:pt x="507" y="272"/>
                  </a:lnTo>
                  <a:lnTo>
                    <a:pt x="0" y="63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4308" y="2931"/>
              <a:ext cx="658" cy="579"/>
            </a:xfrm>
            <a:custGeom>
              <a:avLst/>
              <a:gdLst>
                <a:gd name="T0" fmla="*/ 416 w 658"/>
                <a:gd name="T1" fmla="*/ 579 h 579"/>
                <a:gd name="T2" fmla="*/ 0 w 658"/>
                <a:gd name="T3" fmla="*/ 395 h 579"/>
                <a:gd name="T4" fmla="*/ 68 w 658"/>
                <a:gd name="T5" fmla="*/ 245 h 579"/>
                <a:gd name="T6" fmla="*/ 318 w 658"/>
                <a:gd name="T7" fmla="*/ 26 h 579"/>
                <a:gd name="T8" fmla="*/ 658 w 658"/>
                <a:gd name="T9" fmla="*/ 0 h 579"/>
                <a:gd name="T10" fmla="*/ 416 w 658"/>
                <a:gd name="T11" fmla="*/ 579 h 5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8"/>
                <a:gd name="T19" fmla="*/ 0 h 579"/>
                <a:gd name="T20" fmla="*/ 658 w 658"/>
                <a:gd name="T21" fmla="*/ 579 h 5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8" h="579">
                  <a:moveTo>
                    <a:pt x="416" y="579"/>
                  </a:moveTo>
                  <a:lnTo>
                    <a:pt x="0" y="395"/>
                  </a:lnTo>
                  <a:lnTo>
                    <a:pt x="68" y="245"/>
                  </a:lnTo>
                  <a:lnTo>
                    <a:pt x="318" y="26"/>
                  </a:lnTo>
                  <a:lnTo>
                    <a:pt x="658" y="0"/>
                  </a:lnTo>
                  <a:lnTo>
                    <a:pt x="416" y="579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830" y="1990"/>
              <a:ext cx="590" cy="646"/>
            </a:xfrm>
            <a:custGeom>
              <a:avLst/>
              <a:gdLst>
                <a:gd name="T0" fmla="*/ 590 w 590"/>
                <a:gd name="T1" fmla="*/ 0 h 646"/>
                <a:gd name="T2" fmla="*/ 390 w 590"/>
                <a:gd name="T3" fmla="*/ 424 h 646"/>
                <a:gd name="T4" fmla="*/ 283 w 590"/>
                <a:gd name="T5" fmla="*/ 646 h 646"/>
                <a:gd name="T6" fmla="*/ 0 w 590"/>
                <a:gd name="T7" fmla="*/ 446 h 646"/>
                <a:gd name="T8" fmla="*/ 30 w 590"/>
                <a:gd name="T9" fmla="*/ 80 h 646"/>
                <a:gd name="T10" fmla="*/ 590 w 590"/>
                <a:gd name="T11" fmla="*/ 0 h 6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0"/>
                <a:gd name="T19" fmla="*/ 0 h 646"/>
                <a:gd name="T20" fmla="*/ 590 w 590"/>
                <a:gd name="T21" fmla="*/ 646 h 64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0" h="646">
                  <a:moveTo>
                    <a:pt x="590" y="0"/>
                  </a:moveTo>
                  <a:lnTo>
                    <a:pt x="390" y="424"/>
                  </a:lnTo>
                  <a:lnTo>
                    <a:pt x="283" y="646"/>
                  </a:lnTo>
                  <a:lnTo>
                    <a:pt x="0" y="446"/>
                  </a:lnTo>
                  <a:lnTo>
                    <a:pt x="30" y="80"/>
                  </a:lnTo>
                  <a:lnTo>
                    <a:pt x="59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3746500" y="1317625"/>
            <a:ext cx="4857750" cy="2525713"/>
            <a:chOff x="2360" y="830"/>
            <a:chExt cx="3060" cy="1591"/>
          </a:xfrm>
        </p:grpSpPr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4044" y="830"/>
              <a:ext cx="768" cy="536"/>
            </a:xfrm>
            <a:custGeom>
              <a:avLst/>
              <a:gdLst>
                <a:gd name="T0" fmla="*/ 488 w 768"/>
                <a:gd name="T1" fmla="*/ 0 h 536"/>
                <a:gd name="T2" fmla="*/ 768 w 768"/>
                <a:gd name="T3" fmla="*/ 376 h 536"/>
                <a:gd name="T4" fmla="*/ 626 w 768"/>
                <a:gd name="T5" fmla="*/ 494 h 536"/>
                <a:gd name="T6" fmla="*/ 296 w 768"/>
                <a:gd name="T7" fmla="*/ 536 h 536"/>
                <a:gd name="T8" fmla="*/ 0 w 768"/>
                <a:gd name="T9" fmla="*/ 368 h 536"/>
                <a:gd name="T10" fmla="*/ 488 w 768"/>
                <a:gd name="T11" fmla="*/ 0 h 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68"/>
                <a:gd name="T19" fmla="*/ 0 h 536"/>
                <a:gd name="T20" fmla="*/ 768 w 768"/>
                <a:gd name="T21" fmla="*/ 536 h 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68" h="536">
                  <a:moveTo>
                    <a:pt x="488" y="0"/>
                  </a:moveTo>
                  <a:lnTo>
                    <a:pt x="768" y="376"/>
                  </a:lnTo>
                  <a:lnTo>
                    <a:pt x="626" y="494"/>
                  </a:lnTo>
                  <a:lnTo>
                    <a:pt x="296" y="536"/>
                  </a:lnTo>
                  <a:lnTo>
                    <a:pt x="0" y="368"/>
                  </a:lnTo>
                  <a:lnTo>
                    <a:pt x="48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4747" y="1574"/>
              <a:ext cx="673" cy="496"/>
            </a:xfrm>
            <a:custGeom>
              <a:avLst/>
              <a:gdLst>
                <a:gd name="T0" fmla="*/ 673 w 673"/>
                <a:gd name="T1" fmla="*/ 440 h 496"/>
                <a:gd name="T2" fmla="*/ 145 w 673"/>
                <a:gd name="T3" fmla="*/ 496 h 496"/>
                <a:gd name="T4" fmla="*/ 0 w 673"/>
                <a:gd name="T5" fmla="*/ 434 h 496"/>
                <a:gd name="T6" fmla="*/ 81 w 673"/>
                <a:gd name="T7" fmla="*/ 96 h 496"/>
                <a:gd name="T8" fmla="*/ 337 w 673"/>
                <a:gd name="T9" fmla="*/ 0 h 496"/>
                <a:gd name="T10" fmla="*/ 673 w 673"/>
                <a:gd name="T11" fmla="*/ 440 h 4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3"/>
                <a:gd name="T19" fmla="*/ 0 h 496"/>
                <a:gd name="T20" fmla="*/ 673 w 673"/>
                <a:gd name="T21" fmla="*/ 496 h 4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3" h="496">
                  <a:moveTo>
                    <a:pt x="673" y="440"/>
                  </a:moveTo>
                  <a:lnTo>
                    <a:pt x="145" y="496"/>
                  </a:lnTo>
                  <a:lnTo>
                    <a:pt x="0" y="434"/>
                  </a:lnTo>
                  <a:lnTo>
                    <a:pt x="81" y="96"/>
                  </a:lnTo>
                  <a:lnTo>
                    <a:pt x="337" y="0"/>
                  </a:lnTo>
                  <a:lnTo>
                    <a:pt x="673" y="44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360" y="2134"/>
              <a:ext cx="593" cy="287"/>
            </a:xfrm>
            <a:custGeom>
              <a:avLst/>
              <a:gdLst>
                <a:gd name="T0" fmla="*/ 0 w 593"/>
                <a:gd name="T1" fmla="*/ 287 h 287"/>
                <a:gd name="T2" fmla="*/ 412 w 593"/>
                <a:gd name="T3" fmla="*/ 0 h 287"/>
                <a:gd name="T4" fmla="*/ 519 w 593"/>
                <a:gd name="T5" fmla="*/ 54 h 287"/>
                <a:gd name="T6" fmla="*/ 593 w 593"/>
                <a:gd name="T7" fmla="*/ 138 h 287"/>
                <a:gd name="T8" fmla="*/ 540 w 593"/>
                <a:gd name="T9" fmla="*/ 224 h 287"/>
                <a:gd name="T10" fmla="*/ 0 w 593"/>
                <a:gd name="T11" fmla="*/ 287 h 2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3"/>
                <a:gd name="T19" fmla="*/ 0 h 287"/>
                <a:gd name="T20" fmla="*/ 593 w 593"/>
                <a:gd name="T21" fmla="*/ 287 h 2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3" h="287">
                  <a:moveTo>
                    <a:pt x="0" y="287"/>
                  </a:moveTo>
                  <a:lnTo>
                    <a:pt x="412" y="0"/>
                  </a:lnTo>
                  <a:lnTo>
                    <a:pt x="519" y="54"/>
                  </a:lnTo>
                  <a:lnTo>
                    <a:pt x="593" y="138"/>
                  </a:lnTo>
                  <a:lnTo>
                    <a:pt x="540" y="224"/>
                  </a:lnTo>
                  <a:lnTo>
                    <a:pt x="0" y="287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3759200" y="1343025"/>
            <a:ext cx="3435350" cy="2493963"/>
            <a:chOff x="2368" y="846"/>
            <a:chExt cx="2164" cy="1571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3929" y="846"/>
              <a:ext cx="603" cy="394"/>
            </a:xfrm>
            <a:custGeom>
              <a:avLst/>
              <a:gdLst>
                <a:gd name="T0" fmla="*/ 603 w 603"/>
                <a:gd name="T1" fmla="*/ 0 h 394"/>
                <a:gd name="T2" fmla="*/ 219 w 603"/>
                <a:gd name="T3" fmla="*/ 280 h 394"/>
                <a:gd name="T4" fmla="*/ 99 w 603"/>
                <a:gd name="T5" fmla="*/ 394 h 394"/>
                <a:gd name="T6" fmla="*/ 0 w 603"/>
                <a:gd name="T7" fmla="*/ 340 h 394"/>
                <a:gd name="T8" fmla="*/ 75 w 603"/>
                <a:gd name="T9" fmla="*/ 160 h 394"/>
                <a:gd name="T10" fmla="*/ 603 w 603"/>
                <a:gd name="T11" fmla="*/ 0 h 3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3"/>
                <a:gd name="T19" fmla="*/ 0 h 394"/>
                <a:gd name="T20" fmla="*/ 603 w 603"/>
                <a:gd name="T21" fmla="*/ 394 h 3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3" h="394">
                  <a:moveTo>
                    <a:pt x="603" y="0"/>
                  </a:moveTo>
                  <a:lnTo>
                    <a:pt x="219" y="280"/>
                  </a:lnTo>
                  <a:lnTo>
                    <a:pt x="99" y="394"/>
                  </a:lnTo>
                  <a:lnTo>
                    <a:pt x="0" y="340"/>
                  </a:lnTo>
                  <a:lnTo>
                    <a:pt x="75" y="160"/>
                  </a:lnTo>
                  <a:lnTo>
                    <a:pt x="60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668" y="1286"/>
              <a:ext cx="520" cy="440"/>
            </a:xfrm>
            <a:custGeom>
              <a:avLst/>
              <a:gdLst>
                <a:gd name="T0" fmla="*/ 144 w 520"/>
                <a:gd name="T1" fmla="*/ 80 h 440"/>
                <a:gd name="T2" fmla="*/ 488 w 520"/>
                <a:gd name="T3" fmla="*/ 0 h 440"/>
                <a:gd name="T4" fmla="*/ 520 w 520"/>
                <a:gd name="T5" fmla="*/ 216 h 440"/>
                <a:gd name="T6" fmla="*/ 320 w 520"/>
                <a:gd name="T7" fmla="*/ 392 h 440"/>
                <a:gd name="T8" fmla="*/ 0 w 520"/>
                <a:gd name="T9" fmla="*/ 440 h 440"/>
                <a:gd name="T10" fmla="*/ 144 w 520"/>
                <a:gd name="T11" fmla="*/ 80 h 4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0"/>
                <a:gd name="T19" fmla="*/ 0 h 440"/>
                <a:gd name="T20" fmla="*/ 520 w 520"/>
                <a:gd name="T21" fmla="*/ 440 h 4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0" h="440">
                  <a:moveTo>
                    <a:pt x="144" y="80"/>
                  </a:moveTo>
                  <a:lnTo>
                    <a:pt x="488" y="0"/>
                  </a:lnTo>
                  <a:lnTo>
                    <a:pt x="520" y="216"/>
                  </a:lnTo>
                  <a:lnTo>
                    <a:pt x="320" y="392"/>
                  </a:lnTo>
                  <a:lnTo>
                    <a:pt x="0" y="440"/>
                  </a:lnTo>
                  <a:lnTo>
                    <a:pt x="144" y="8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2368" y="1934"/>
              <a:ext cx="428" cy="483"/>
            </a:xfrm>
            <a:custGeom>
              <a:avLst/>
              <a:gdLst>
                <a:gd name="T0" fmla="*/ 0 w 428"/>
                <a:gd name="T1" fmla="*/ 483 h 483"/>
                <a:gd name="T2" fmla="*/ 182 w 428"/>
                <a:gd name="T3" fmla="*/ 29 h 483"/>
                <a:gd name="T4" fmla="*/ 300 w 428"/>
                <a:gd name="T5" fmla="*/ 0 h 483"/>
                <a:gd name="T6" fmla="*/ 409 w 428"/>
                <a:gd name="T7" fmla="*/ 29 h 483"/>
                <a:gd name="T8" fmla="*/ 428 w 428"/>
                <a:gd name="T9" fmla="*/ 168 h 483"/>
                <a:gd name="T10" fmla="*/ 0 w 428"/>
                <a:gd name="T11" fmla="*/ 483 h 4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8"/>
                <a:gd name="T19" fmla="*/ 0 h 483"/>
                <a:gd name="T20" fmla="*/ 428 w 428"/>
                <a:gd name="T21" fmla="*/ 483 h 48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8" h="483">
                  <a:moveTo>
                    <a:pt x="0" y="483"/>
                  </a:moveTo>
                  <a:lnTo>
                    <a:pt x="182" y="29"/>
                  </a:lnTo>
                  <a:lnTo>
                    <a:pt x="300" y="0"/>
                  </a:lnTo>
                  <a:lnTo>
                    <a:pt x="409" y="29"/>
                  </a:lnTo>
                  <a:lnTo>
                    <a:pt x="428" y="168"/>
                  </a:lnTo>
                  <a:lnTo>
                    <a:pt x="0" y="483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20" name="Freeform 19"/>
          <p:cNvSpPr>
            <a:spLocks/>
          </p:cNvSpPr>
          <p:nvPr/>
        </p:nvSpPr>
        <p:spPr bwMode="auto">
          <a:xfrm>
            <a:off x="3759200" y="1330325"/>
            <a:ext cx="4826000" cy="4738688"/>
          </a:xfrm>
          <a:custGeom>
            <a:avLst/>
            <a:gdLst>
              <a:gd name="T0" fmla="*/ 0 w 3040"/>
              <a:gd name="T1" fmla="*/ 2147483647 h 2985"/>
              <a:gd name="T2" fmla="*/ 2147483647 w 3040"/>
              <a:gd name="T3" fmla="*/ 2147483647 h 2985"/>
              <a:gd name="T4" fmla="*/ 2147483647 w 3040"/>
              <a:gd name="T5" fmla="*/ 0 h 2985"/>
              <a:gd name="T6" fmla="*/ 2147483647 w 3040"/>
              <a:gd name="T7" fmla="*/ 2147483647 h 2985"/>
              <a:gd name="T8" fmla="*/ 2147483647 w 3040"/>
              <a:gd name="T9" fmla="*/ 2147483647 h 2985"/>
              <a:gd name="T10" fmla="*/ 2147483647 w 3040"/>
              <a:gd name="T11" fmla="*/ 2147483647 h 2985"/>
              <a:gd name="T12" fmla="*/ 0 w 3040"/>
              <a:gd name="T13" fmla="*/ 2147483647 h 29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40"/>
              <a:gd name="T22" fmla="*/ 0 h 2985"/>
              <a:gd name="T23" fmla="*/ 3040 w 3040"/>
              <a:gd name="T24" fmla="*/ 2985 h 29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40" h="2985">
                <a:moveTo>
                  <a:pt x="0" y="1579"/>
                </a:moveTo>
                <a:lnTo>
                  <a:pt x="452" y="544"/>
                </a:lnTo>
                <a:lnTo>
                  <a:pt x="2180" y="0"/>
                </a:lnTo>
                <a:lnTo>
                  <a:pt x="3040" y="1170"/>
                </a:lnTo>
                <a:lnTo>
                  <a:pt x="2359" y="2667"/>
                </a:lnTo>
                <a:lnTo>
                  <a:pt x="454" y="2985"/>
                </a:lnTo>
                <a:lnTo>
                  <a:pt x="0" y="1579"/>
                </a:lnTo>
                <a:close/>
              </a:path>
            </a:pathLst>
          </a:custGeom>
          <a:noFill/>
          <a:ln w="1270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3759200" y="1316038"/>
            <a:ext cx="4806950" cy="4248150"/>
            <a:chOff x="2368" y="829"/>
            <a:chExt cx="3028" cy="2676"/>
          </a:xfrm>
        </p:grpSpPr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2368" y="829"/>
              <a:ext cx="217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368" y="2006"/>
              <a:ext cx="3028" cy="412"/>
            </a:xfrm>
            <a:custGeom>
              <a:avLst/>
              <a:gdLst>
                <a:gd name="T0" fmla="*/ 0 w 3028"/>
                <a:gd name="T1" fmla="*/ 412 h 412"/>
                <a:gd name="T2" fmla="*/ 3028 w 3028"/>
                <a:gd name="T3" fmla="*/ 0 h 412"/>
                <a:gd name="T4" fmla="*/ 0 60000 65536"/>
                <a:gd name="T5" fmla="*/ 0 60000 65536"/>
                <a:gd name="T6" fmla="*/ 0 w 3028"/>
                <a:gd name="T7" fmla="*/ 0 h 412"/>
                <a:gd name="T8" fmla="*/ 3028 w 3028"/>
                <a:gd name="T9" fmla="*/ 412 h 4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28" h="412">
                  <a:moveTo>
                    <a:pt x="0" y="412"/>
                  </a:moveTo>
                  <a:lnTo>
                    <a:pt x="3028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2368" y="2417"/>
              <a:ext cx="2359" cy="10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3348038" y="3213100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211638" y="1676400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7308850" y="90805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8532813" y="2636838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D</a:t>
            </a:r>
            <a:endParaRPr lang="ru-RU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7451725" y="5373688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E</a:t>
            </a:r>
            <a:endParaRPr lang="ru-RU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3995738" y="5805488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F</a:t>
            </a:r>
            <a:endParaRPr lang="ru-RU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59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Задача (ЕГЭ)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92823"/>
            <a:ext cx="8229600" cy="3540716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26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Домашнее задание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629175"/>
            <a:ext cx="8507287" cy="14969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 smtClean="0"/>
              <a:t>     АВС, ВМ – медиана, ВН – высота, АС = 216, НС = 54, угол АСВ равен 40</a:t>
            </a:r>
            <a:r>
              <a:rPr lang="ru-RU" i="1" baseline="30000" dirty="0" smtClean="0"/>
              <a:t>0</a:t>
            </a:r>
            <a:r>
              <a:rPr lang="ru-RU" i="1" dirty="0" smtClean="0"/>
              <a:t>. Найти угол АМВ.</a:t>
            </a:r>
            <a:endParaRPr lang="ru-RU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799"/>
            <a:ext cx="5800725" cy="3000375"/>
          </a:xfrm>
          <a:prstGeom prst="rect">
            <a:avLst/>
          </a:prstGeom>
          <a:gradFill>
            <a:gsLst>
              <a:gs pos="0">
                <a:srgbClr val="FFEFD1"/>
              </a:gs>
              <a:gs pos="70000">
                <a:schemeClr val="bg2">
                  <a:lumMod val="90000"/>
                </a:schemeClr>
              </a:gs>
              <a:gs pos="100000">
                <a:srgbClr val="D1C39F"/>
              </a:gs>
            </a:gsLst>
            <a:path path="rect">
              <a:fillToRect l="100000" b="100000"/>
            </a:path>
          </a:gradFill>
          <a:ln>
            <a:solidFill>
              <a:schemeClr val="bg2">
                <a:lumMod val="50000"/>
              </a:schemeClr>
            </a:solidFill>
          </a:ln>
          <a:effectLst/>
        </p:spPr>
      </p:pic>
      <p:sp>
        <p:nvSpPr>
          <p:cNvPr id="4" name="Равнобедренный треугольник 3"/>
          <p:cNvSpPr/>
          <p:nvPr/>
        </p:nvSpPr>
        <p:spPr>
          <a:xfrm>
            <a:off x="467544" y="4797152"/>
            <a:ext cx="216024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16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254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Формула</vt:lpstr>
      <vt:lpstr>Урок геометрии</vt:lpstr>
      <vt:lpstr>Задача.</vt:lpstr>
      <vt:lpstr>Теорема о сумме углов треугольника</vt:lpstr>
      <vt:lpstr>Презентация PowerPoint</vt:lpstr>
      <vt:lpstr>Презентация PowerPoint</vt:lpstr>
      <vt:lpstr>Презентация PowerPoint</vt:lpstr>
      <vt:lpstr>Устно: Найти сумму внутренних углов шестиугольника ABCDEF </vt:lpstr>
      <vt:lpstr>Задача (ЕГЭ)</vt:lpstr>
      <vt:lpstr>Домашнее задание</vt:lpstr>
      <vt:lpstr>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геометрии</dc:title>
  <dc:creator>космос</dc:creator>
  <cp:lastModifiedBy>космос</cp:lastModifiedBy>
  <cp:revision>10</cp:revision>
  <dcterms:created xsi:type="dcterms:W3CDTF">2015-02-17T17:33:29Z</dcterms:created>
  <dcterms:modified xsi:type="dcterms:W3CDTF">2015-03-22T07:32:48Z</dcterms:modified>
</cp:coreProperties>
</file>