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8"/>
  </p:notesMasterIdLst>
  <p:sldIdLst>
    <p:sldId id="256" r:id="rId2"/>
    <p:sldId id="257" r:id="rId3"/>
    <p:sldId id="258" r:id="rId4"/>
    <p:sldId id="288" r:id="rId5"/>
    <p:sldId id="260" r:id="rId6"/>
    <p:sldId id="261" r:id="rId7"/>
    <p:sldId id="267" r:id="rId8"/>
    <p:sldId id="268" r:id="rId9"/>
    <p:sldId id="263" r:id="rId10"/>
    <p:sldId id="269" r:id="rId11"/>
    <p:sldId id="294" r:id="rId12"/>
    <p:sldId id="266" r:id="rId13"/>
    <p:sldId id="262" r:id="rId14"/>
    <p:sldId id="289" r:id="rId15"/>
    <p:sldId id="290" r:id="rId16"/>
    <p:sldId id="264" r:id="rId17"/>
    <p:sldId id="270" r:id="rId18"/>
    <p:sldId id="271" r:id="rId19"/>
    <p:sldId id="272" r:id="rId20"/>
    <p:sldId id="273" r:id="rId21"/>
    <p:sldId id="274" r:id="rId22"/>
    <p:sldId id="291" r:id="rId23"/>
    <p:sldId id="275" r:id="rId24"/>
    <p:sldId id="276" r:id="rId25"/>
    <p:sldId id="277" r:id="rId26"/>
    <p:sldId id="278"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25" autoAdjust="0"/>
    <p:restoredTop sz="94660"/>
  </p:normalViewPr>
  <p:slideViewPr>
    <p:cSldViewPr>
      <p:cViewPr varScale="1">
        <p:scale>
          <a:sx n="69" d="100"/>
          <a:sy n="69" d="100"/>
        </p:scale>
        <p:origin x="-133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BAD5E4-91EF-4AD8-A8EF-A4C025585E7A}" type="datetimeFigureOut">
              <a:rPr lang="ru-RU" smtClean="0"/>
              <a:pPr/>
              <a:t>пн 25.10.21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2F4C6-13C0-4486-BE78-E964106165B1}" type="slidenum">
              <a:rPr lang="ru-RU" smtClean="0"/>
              <a:pPr/>
              <a:t>‹#›</a:t>
            </a:fld>
            <a:endParaRPr lang="ru-RU"/>
          </a:p>
        </p:txBody>
      </p:sp>
    </p:spTree>
    <p:extLst>
      <p:ext uri="{BB962C8B-B14F-4D97-AF65-F5344CB8AC3E}">
        <p14:creationId xmlns:p14="http://schemas.microsoft.com/office/powerpoint/2010/main" val="3680850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A5066F65-55BD-4D63-9F0C-E8BCD050FACD}" type="datetimeFigureOut">
              <a:rPr lang="ru-RU" smtClean="0"/>
              <a:pPr/>
              <a:t>пн 25.10.21</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640B6DAB-D421-447C-9E18-8494CA8F95D6}"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5066F65-55BD-4D63-9F0C-E8BCD050FACD}" type="datetimeFigureOut">
              <a:rPr lang="ru-RU" smtClean="0"/>
              <a:pPr/>
              <a:t>пн 25.10.21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0B6DAB-D421-447C-9E18-8494CA8F95D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5066F65-55BD-4D63-9F0C-E8BCD050FACD}" type="datetimeFigureOut">
              <a:rPr lang="ru-RU" smtClean="0"/>
              <a:pPr/>
              <a:t>пн 25.10.21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0B6DAB-D421-447C-9E18-8494CA8F95D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5066F65-55BD-4D63-9F0C-E8BCD050FACD}" type="datetimeFigureOut">
              <a:rPr lang="ru-RU" smtClean="0"/>
              <a:pPr/>
              <a:t>пн 25.10.21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0B6DAB-D421-447C-9E18-8494CA8F95D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A5066F65-55BD-4D63-9F0C-E8BCD050FACD}" type="datetimeFigureOut">
              <a:rPr lang="ru-RU" smtClean="0"/>
              <a:pPr/>
              <a:t>пн 25.10.21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0B6DAB-D421-447C-9E18-8494CA8F95D6}"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5066F65-55BD-4D63-9F0C-E8BCD050FACD}" type="datetimeFigureOut">
              <a:rPr lang="ru-RU" smtClean="0"/>
              <a:pPr/>
              <a:t>пн 25.10.21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0B6DAB-D421-447C-9E18-8494CA8F95D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A5066F65-55BD-4D63-9F0C-E8BCD050FACD}" type="datetimeFigureOut">
              <a:rPr lang="ru-RU" smtClean="0"/>
              <a:pPr/>
              <a:t>пн 25.10.21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0B6DAB-D421-447C-9E18-8494CA8F95D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A5066F65-55BD-4D63-9F0C-E8BCD050FACD}" type="datetimeFigureOut">
              <a:rPr lang="ru-RU" smtClean="0"/>
              <a:pPr/>
              <a:t>пн 25.10.21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0B6DAB-D421-447C-9E18-8494CA8F95D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A5066F65-55BD-4D63-9F0C-E8BCD050FACD}" type="datetimeFigureOut">
              <a:rPr lang="ru-RU" smtClean="0"/>
              <a:pPr/>
              <a:t>пн 25.10.21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0B6DAB-D421-447C-9E18-8494CA8F95D6}"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5066F65-55BD-4D63-9F0C-E8BCD050FACD}" type="datetimeFigureOut">
              <a:rPr lang="ru-RU" smtClean="0"/>
              <a:pPr/>
              <a:t>пн 25.10.21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0B6DAB-D421-447C-9E18-8494CA8F95D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A5066F65-55BD-4D63-9F0C-E8BCD050FACD}" type="datetimeFigureOut">
              <a:rPr lang="ru-RU" smtClean="0"/>
              <a:pPr/>
              <a:t>пн 25.10.21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0B6DAB-D421-447C-9E18-8494CA8F95D6}"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5066F65-55BD-4D63-9F0C-E8BCD050FACD}" type="datetimeFigureOut">
              <a:rPr lang="ru-RU" smtClean="0"/>
              <a:pPr/>
              <a:t>пн 25.10.21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40B6DAB-D421-447C-9E18-8494CA8F95D6}"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w.histrf.ru/articles/article/show/iassko_kishinievskaia_opieratsiia" TargetMode="Externa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3.xml"/><Relationship Id="rId18" Type="http://schemas.openxmlformats.org/officeDocument/2006/relationships/slide" Target="slide7.xml"/><Relationship Id="rId3" Type="http://schemas.openxmlformats.org/officeDocument/2006/relationships/slide" Target="slide9.xml"/><Relationship Id="rId21" Type="http://schemas.openxmlformats.org/officeDocument/2006/relationships/slide" Target="slide25.xml"/><Relationship Id="rId7" Type="http://schemas.openxmlformats.org/officeDocument/2006/relationships/slide" Target="slide10.xml"/><Relationship Id="rId12" Type="http://schemas.openxmlformats.org/officeDocument/2006/relationships/slide" Target="slide17.xml"/><Relationship Id="rId17" Type="http://schemas.openxmlformats.org/officeDocument/2006/relationships/slide" Target="slide24.xml"/><Relationship Id="rId25" Type="http://schemas.openxmlformats.org/officeDocument/2006/relationships/slide" Target="slide26.xml"/><Relationship Id="rId2" Type="http://schemas.openxmlformats.org/officeDocument/2006/relationships/slide" Target="slide3.xml"/><Relationship Id="rId16" Type="http://schemas.openxmlformats.org/officeDocument/2006/relationships/slide" Target="slide18.xml"/><Relationship Id="rId20"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11.xml"/><Relationship Id="rId24" Type="http://schemas.openxmlformats.org/officeDocument/2006/relationships/slide" Target="slide20.xml"/><Relationship Id="rId5" Type="http://schemas.openxmlformats.org/officeDocument/2006/relationships/slide" Target="slide21.xml"/><Relationship Id="rId15" Type="http://schemas.openxmlformats.org/officeDocument/2006/relationships/slide" Target="slide12.xml"/><Relationship Id="rId23" Type="http://schemas.openxmlformats.org/officeDocument/2006/relationships/slide" Target="slide8.xml"/><Relationship Id="rId10" Type="http://schemas.openxmlformats.org/officeDocument/2006/relationships/slide" Target="slide5.xml"/><Relationship Id="rId19" Type="http://schemas.openxmlformats.org/officeDocument/2006/relationships/slide" Target="slide13.xml"/><Relationship Id="rId4" Type="http://schemas.openxmlformats.org/officeDocument/2006/relationships/slide" Target="slide15.xml"/><Relationship Id="rId9" Type="http://schemas.openxmlformats.org/officeDocument/2006/relationships/slide" Target="slide22.xml"/><Relationship Id="rId14" Type="http://schemas.openxmlformats.org/officeDocument/2006/relationships/slide" Target="slide6.xml"/><Relationship Id="rId22" Type="http://schemas.openxmlformats.org/officeDocument/2006/relationships/slide" Target="slide14.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histrf.ru/articles/article/show/lieningradsko_novgorodskaia_opieartsiia_194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764704"/>
            <a:ext cx="7851648" cy="1828800"/>
          </a:xfrm>
        </p:spPr>
        <p:txBody>
          <a:bodyPr>
            <a:normAutofit/>
          </a:bodyPr>
          <a:lstStyle/>
          <a:p>
            <a:r>
              <a:rPr lang="ru-RU" dirty="0"/>
              <a:t> Игра по теме: «СССР </a:t>
            </a:r>
            <a:r>
              <a:rPr lang="ru-RU" dirty="0" smtClean="0"/>
              <a:t>и мировое сообщество в </a:t>
            </a:r>
            <a:r>
              <a:rPr lang="ru-RU" dirty="0" smtClean="0"/>
              <a:t>1941-1953 </a:t>
            </a:r>
            <a:r>
              <a:rPr lang="ru-RU" dirty="0"/>
              <a:t>годах»</a:t>
            </a:r>
          </a:p>
        </p:txBody>
      </p:sp>
      <p:pic>
        <p:nvPicPr>
          <p:cNvPr id="8" name="Рисунок 7" descr="original.jpg"/>
          <p:cNvPicPr>
            <a:picLocks noChangeAspect="1"/>
          </p:cNvPicPr>
          <p:nvPr/>
        </p:nvPicPr>
        <p:blipFill>
          <a:blip r:embed="rId2" cstate="print"/>
          <a:stretch>
            <a:fillRect/>
          </a:stretch>
        </p:blipFill>
        <p:spPr>
          <a:xfrm>
            <a:off x="179512" y="2924944"/>
            <a:ext cx="4176464" cy="3615987"/>
          </a:xfrm>
          <a:prstGeom prst="rect">
            <a:avLst/>
          </a:prstGeom>
        </p:spPr>
      </p:pic>
      <p:pic>
        <p:nvPicPr>
          <p:cNvPr id="9" name="Рисунок 8" descr="a3436428cecd.jpg"/>
          <p:cNvPicPr>
            <a:picLocks noChangeAspect="1"/>
          </p:cNvPicPr>
          <p:nvPr/>
        </p:nvPicPr>
        <p:blipFill>
          <a:blip r:embed="rId3" cstate="print"/>
          <a:stretch>
            <a:fillRect/>
          </a:stretch>
        </p:blipFill>
        <p:spPr>
          <a:xfrm>
            <a:off x="4486749" y="3212976"/>
            <a:ext cx="4657251" cy="30963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Даты - 20</a:t>
            </a:r>
          </a:p>
        </p:txBody>
      </p:sp>
      <p:sp>
        <p:nvSpPr>
          <p:cNvPr id="3" name="Содержимое 2"/>
          <p:cNvSpPr>
            <a:spLocks noGrp="1"/>
          </p:cNvSpPr>
          <p:nvPr>
            <p:ph idx="1"/>
          </p:nvPr>
        </p:nvSpPr>
        <p:spPr/>
        <p:txBody>
          <a:bodyPr/>
          <a:lstStyle/>
          <a:p>
            <a:pPr>
              <a:buNone/>
            </a:pPr>
            <a:r>
              <a:rPr lang="ru-RU" dirty="0"/>
              <a:t>Назовите годы </a:t>
            </a:r>
            <a:r>
              <a:rPr lang="ru-RU" dirty="0" smtClean="0"/>
              <a:t> </a:t>
            </a:r>
            <a:r>
              <a:rPr lang="ru-RU" dirty="0"/>
              <a:t>холодной войны, а также две организации, образовавшиеся в это время.</a:t>
            </a:r>
          </a:p>
        </p:txBody>
      </p:sp>
      <p:sp>
        <p:nvSpPr>
          <p:cNvPr id="6" name="TextBox 5"/>
          <p:cNvSpPr txBox="1"/>
          <p:nvPr/>
        </p:nvSpPr>
        <p:spPr>
          <a:xfrm>
            <a:off x="467544" y="5517232"/>
            <a:ext cx="6552728" cy="923330"/>
          </a:xfrm>
          <a:prstGeom prst="rect">
            <a:avLst/>
          </a:prstGeom>
          <a:noFill/>
        </p:spPr>
        <p:txBody>
          <a:bodyPr wrap="square" rtlCol="0">
            <a:spAutoFit/>
          </a:bodyPr>
          <a:lstStyle/>
          <a:p>
            <a:r>
              <a:rPr lang="ru-RU" dirty="0" smtClean="0"/>
              <a:t>1947-1989 </a:t>
            </a:r>
            <a:r>
              <a:rPr lang="ru-RU" dirty="0"/>
              <a:t>годы.</a:t>
            </a:r>
          </a:p>
          <a:p>
            <a:r>
              <a:rPr lang="ru-RU" dirty="0"/>
              <a:t>Совет экономической взаимопомощи (СЭВ)</a:t>
            </a:r>
          </a:p>
          <a:p>
            <a:r>
              <a:rPr lang="ru-RU" dirty="0"/>
              <a:t>Организация Североатлантического договора (НАТО)</a:t>
            </a:r>
          </a:p>
        </p:txBody>
      </p:sp>
      <p:sp>
        <p:nvSpPr>
          <p:cNvPr id="7" name="Прямоугольник 6"/>
          <p:cNvSpPr/>
          <p:nvPr/>
        </p:nvSpPr>
        <p:spPr>
          <a:xfrm>
            <a:off x="971600" y="4365104"/>
            <a:ext cx="1005403" cy="369332"/>
          </a:xfrm>
          <a:prstGeom prst="rect">
            <a:avLst/>
          </a:prstGeom>
        </p:spPr>
        <p:txBody>
          <a:bodyPr wrap="none">
            <a:spAutoFit/>
          </a:bodyPr>
          <a:lstStyle/>
          <a:p>
            <a:r>
              <a:rPr lang="ru-RU" dirty="0">
                <a:hlinkClick r:id="rId2" action="ppaction://hlinksldjump"/>
              </a:rPr>
              <a:t>Домой</a:t>
            </a:r>
            <a:endParaRPr lang="ru-RU" dirty="0"/>
          </a:p>
        </p:txBody>
      </p:sp>
      <p:pic>
        <p:nvPicPr>
          <p:cNvPr id="9" name="Рисунок 8" descr="1957-Summit-2.jpg"/>
          <p:cNvPicPr>
            <a:picLocks noChangeAspect="1"/>
          </p:cNvPicPr>
          <p:nvPr/>
        </p:nvPicPr>
        <p:blipFill>
          <a:blip r:embed="rId3" cstate="print"/>
          <a:stretch>
            <a:fillRect/>
          </a:stretch>
        </p:blipFill>
        <p:spPr>
          <a:xfrm>
            <a:off x="2987824" y="3429000"/>
            <a:ext cx="2808312" cy="2095703"/>
          </a:xfrm>
          <a:prstGeom prst="rect">
            <a:avLst/>
          </a:prstGeom>
        </p:spPr>
      </p:pic>
      <p:pic>
        <p:nvPicPr>
          <p:cNvPr id="10" name="Рисунок 9" descr="Флаг_СЭВ.png"/>
          <p:cNvPicPr>
            <a:picLocks noChangeAspect="1"/>
          </p:cNvPicPr>
          <p:nvPr/>
        </p:nvPicPr>
        <p:blipFill>
          <a:blip r:embed="rId4" cstate="print"/>
          <a:stretch>
            <a:fillRect/>
          </a:stretch>
        </p:blipFill>
        <p:spPr>
          <a:xfrm>
            <a:off x="5940152" y="3573016"/>
            <a:ext cx="2952630" cy="19694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399032"/>
          </a:xfrm>
        </p:spPr>
        <p:txBody>
          <a:bodyPr/>
          <a:lstStyle/>
          <a:p>
            <a:pPr algn="ctr"/>
            <a:r>
              <a:rPr lang="ru-RU" dirty="0" smtClean="0"/>
              <a:t>10 Сталинских ударов- </a:t>
            </a:r>
            <a:r>
              <a:rPr lang="ru-RU" dirty="0"/>
              <a:t>20</a:t>
            </a:r>
          </a:p>
        </p:txBody>
      </p:sp>
      <p:sp>
        <p:nvSpPr>
          <p:cNvPr id="3" name="Содержимое 2"/>
          <p:cNvSpPr>
            <a:spLocks noGrp="1"/>
          </p:cNvSpPr>
          <p:nvPr>
            <p:ph idx="1"/>
          </p:nvPr>
        </p:nvSpPr>
        <p:spPr>
          <a:xfrm>
            <a:off x="0" y="1124744"/>
            <a:ext cx="9144000" cy="4661710"/>
          </a:xfrm>
        </p:spPr>
        <p:txBody>
          <a:bodyPr>
            <a:normAutofit/>
          </a:bodyPr>
          <a:lstStyle/>
          <a:p>
            <a:pPr>
              <a:buNone/>
            </a:pPr>
            <a:r>
              <a:rPr lang="ru-RU" sz="2800" dirty="0" smtClean="0"/>
              <a:t>проводившиеся соответственно 20-29 августа и 30 августа — 3 октября 1944 года 2-м и 3-м Украинскими фронтами при поддержке Черноморского флота. Была полностью освобождена Молдавская ССР, против гитлеровской Германии повернула своё оружие Румыния.</a:t>
            </a:r>
          </a:p>
          <a:p>
            <a:pPr>
              <a:buNone/>
            </a:pPr>
            <a:endParaRPr lang="ru-RU" sz="2800" dirty="0" smtClean="0"/>
          </a:p>
          <a:p>
            <a:pPr>
              <a:buNone/>
            </a:pPr>
            <a:endParaRPr lang="ru-RU" sz="2800" dirty="0" smtClean="0"/>
          </a:p>
          <a:p>
            <a:pPr>
              <a:buNone/>
            </a:pPr>
            <a:endParaRPr lang="ru-RU" sz="2800" dirty="0" smtClean="0"/>
          </a:p>
          <a:p>
            <a:pPr>
              <a:buNone/>
            </a:pPr>
            <a:endParaRPr lang="ru-RU" sz="2800" dirty="0"/>
          </a:p>
        </p:txBody>
      </p:sp>
      <p:sp>
        <p:nvSpPr>
          <p:cNvPr id="6" name="Прямоугольник 5"/>
          <p:cNvSpPr/>
          <p:nvPr/>
        </p:nvSpPr>
        <p:spPr>
          <a:xfrm>
            <a:off x="5868144" y="4500570"/>
            <a:ext cx="1005403" cy="369332"/>
          </a:xfrm>
          <a:prstGeom prst="rect">
            <a:avLst/>
          </a:prstGeom>
        </p:spPr>
        <p:txBody>
          <a:bodyPr wrap="square">
            <a:spAutoFit/>
          </a:bodyPr>
          <a:lstStyle/>
          <a:p>
            <a:r>
              <a:rPr lang="ru-RU" dirty="0">
                <a:hlinkClick r:id="rId2" action="ppaction://hlinksldjump"/>
              </a:rPr>
              <a:t>Домой</a:t>
            </a:r>
            <a:endParaRPr lang="ru-RU" dirty="0"/>
          </a:p>
        </p:txBody>
      </p:sp>
      <p:sp>
        <p:nvSpPr>
          <p:cNvPr id="10" name="Прямоугольник 9"/>
          <p:cNvSpPr/>
          <p:nvPr/>
        </p:nvSpPr>
        <p:spPr>
          <a:xfrm>
            <a:off x="642910" y="4721662"/>
            <a:ext cx="6072230" cy="523220"/>
          </a:xfrm>
          <a:prstGeom prst="rect">
            <a:avLst/>
          </a:prstGeom>
        </p:spPr>
        <p:txBody>
          <a:bodyPr wrap="square">
            <a:spAutoFit/>
          </a:bodyPr>
          <a:lstStyle/>
          <a:p>
            <a:r>
              <a:rPr lang="ru-RU" sz="2800" b="1" dirty="0" smtClean="0">
                <a:hlinkClick r:id="rId3"/>
              </a:rPr>
              <a:t>Ясско-Кишинёвская</a:t>
            </a:r>
            <a:endParaRPr lang="ru-RU"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ppt_x"/>
                                          </p:val>
                                        </p:tav>
                                        <p:tav tm="100000">
                                          <p:val>
                                            <p:strVal val="#ppt_x"/>
                                          </p:val>
                                        </p:tav>
                                      </p:tavLst>
                                    </p:anim>
                                    <p:anim calcmode="lin" valueType="num">
                                      <p:cBhvr additive="base">
                                        <p:cTn id="8"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Конференции времен Великой Отечественной войны- </a:t>
            </a:r>
            <a:r>
              <a:rPr lang="ru-RU" dirty="0"/>
              <a:t>20</a:t>
            </a:r>
          </a:p>
        </p:txBody>
      </p:sp>
      <p:sp>
        <p:nvSpPr>
          <p:cNvPr id="3" name="Содержимое 2"/>
          <p:cNvSpPr>
            <a:spLocks noGrp="1"/>
          </p:cNvSpPr>
          <p:nvPr>
            <p:ph idx="1"/>
          </p:nvPr>
        </p:nvSpPr>
        <p:spPr>
          <a:xfrm>
            <a:off x="1435608" y="1571612"/>
            <a:ext cx="7498080" cy="1428760"/>
          </a:xfrm>
        </p:spPr>
        <p:txBody>
          <a:bodyPr>
            <a:normAutofit fontScale="70000" lnSpcReduction="20000"/>
          </a:bodyPr>
          <a:lstStyle/>
          <a:p>
            <a:pPr>
              <a:buNone/>
            </a:pPr>
            <a:r>
              <a:rPr lang="ru-RU" sz="4000" b="1" dirty="0" smtClean="0"/>
              <a:t>Потсдамская конференция---</a:t>
            </a:r>
          </a:p>
          <a:p>
            <a:pPr>
              <a:buNone/>
            </a:pPr>
            <a:r>
              <a:rPr lang="ru-RU" sz="4000" b="1" dirty="0" smtClean="0"/>
              <a:t>Дата проведения. Какие вопросы решались? </a:t>
            </a:r>
            <a:br>
              <a:rPr lang="ru-RU" sz="4000" b="1" dirty="0" smtClean="0"/>
            </a:br>
            <a:r>
              <a:rPr lang="ru-RU" dirty="0" smtClean="0"/>
              <a:t/>
            </a:r>
            <a:br>
              <a:rPr lang="ru-RU" dirty="0" smtClean="0"/>
            </a:br>
            <a:endParaRPr lang="ru-RU" dirty="0"/>
          </a:p>
        </p:txBody>
      </p:sp>
      <p:sp>
        <p:nvSpPr>
          <p:cNvPr id="6" name="Прямоугольник 5"/>
          <p:cNvSpPr/>
          <p:nvPr/>
        </p:nvSpPr>
        <p:spPr>
          <a:xfrm>
            <a:off x="2555776" y="5949280"/>
            <a:ext cx="1005403" cy="369332"/>
          </a:xfrm>
          <a:prstGeom prst="rect">
            <a:avLst/>
          </a:prstGeom>
        </p:spPr>
        <p:txBody>
          <a:bodyPr wrap="none">
            <a:spAutoFit/>
          </a:bodyPr>
          <a:lstStyle/>
          <a:p>
            <a:r>
              <a:rPr lang="ru-RU" dirty="0">
                <a:hlinkClick r:id="rId2" action="ppaction://hlinksldjump"/>
              </a:rPr>
              <a:t>Домой</a:t>
            </a:r>
            <a:endParaRPr lang="ru-RU" dirty="0"/>
          </a:p>
        </p:txBody>
      </p:sp>
      <p:sp>
        <p:nvSpPr>
          <p:cNvPr id="8" name="Прямоугольник 7"/>
          <p:cNvSpPr/>
          <p:nvPr/>
        </p:nvSpPr>
        <p:spPr>
          <a:xfrm>
            <a:off x="2143108" y="3714752"/>
            <a:ext cx="4714892" cy="1323439"/>
          </a:xfrm>
          <a:prstGeom prst="rect">
            <a:avLst/>
          </a:prstGeom>
        </p:spPr>
        <p:txBody>
          <a:bodyPr wrap="square">
            <a:spAutoFit/>
          </a:bodyPr>
          <a:lstStyle/>
          <a:p>
            <a:r>
              <a:rPr lang="ru-RU" sz="2000" b="1" dirty="0" smtClean="0"/>
              <a:t> 17 июля-2 августа 1945 года разделение денежных выплат и территорий после окончания Второй Мировой войны.</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Гонка вооружений и международные конфликты- </a:t>
            </a:r>
            <a:r>
              <a:rPr lang="ru-RU" dirty="0"/>
              <a:t>20</a:t>
            </a:r>
          </a:p>
        </p:txBody>
      </p:sp>
      <p:sp>
        <p:nvSpPr>
          <p:cNvPr id="3" name="Содержимое 2"/>
          <p:cNvSpPr>
            <a:spLocks noGrp="1"/>
          </p:cNvSpPr>
          <p:nvPr>
            <p:ph idx="1"/>
          </p:nvPr>
        </p:nvSpPr>
        <p:spPr>
          <a:xfrm>
            <a:off x="467544" y="1484784"/>
            <a:ext cx="8229600" cy="1301274"/>
          </a:xfrm>
        </p:spPr>
        <p:txBody>
          <a:bodyPr>
            <a:normAutofit fontScale="85000" lnSpcReduction="10000"/>
          </a:bodyPr>
          <a:lstStyle/>
          <a:p>
            <a:pPr>
              <a:buNone/>
            </a:pPr>
            <a:r>
              <a:rPr lang="ru-RU" dirty="0" smtClean="0"/>
              <a:t>Международный конфликт, вошедший в историю под названием «</a:t>
            </a:r>
            <a:r>
              <a:rPr lang="ru-RU" dirty="0" err="1" smtClean="0"/>
              <a:t>Карибский</a:t>
            </a:r>
            <a:r>
              <a:rPr lang="ru-RU" dirty="0" smtClean="0"/>
              <a:t> кризис». Назовите дату, страны-участницы и причину конфликта.</a:t>
            </a:r>
            <a:endParaRPr lang="ru-RU" dirty="0"/>
          </a:p>
        </p:txBody>
      </p:sp>
      <p:sp>
        <p:nvSpPr>
          <p:cNvPr id="4" name="TextBox 3"/>
          <p:cNvSpPr txBox="1"/>
          <p:nvPr/>
        </p:nvSpPr>
        <p:spPr>
          <a:xfrm>
            <a:off x="395536" y="4941168"/>
            <a:ext cx="4896544" cy="523220"/>
          </a:xfrm>
          <a:prstGeom prst="rect">
            <a:avLst/>
          </a:prstGeom>
          <a:noFill/>
        </p:spPr>
        <p:txBody>
          <a:bodyPr wrap="square" rtlCol="0">
            <a:spAutoFit/>
          </a:bodyPr>
          <a:lstStyle/>
          <a:p>
            <a:r>
              <a:rPr lang="ru-RU" sz="2800" b="1" dirty="0" smtClean="0"/>
              <a:t>1962 год. СССР, США, Куба</a:t>
            </a:r>
            <a:endParaRPr lang="ru-RU" sz="2800" b="1" dirty="0"/>
          </a:p>
        </p:txBody>
      </p:sp>
      <p:sp>
        <p:nvSpPr>
          <p:cNvPr id="6" name="Прямоугольник 5"/>
          <p:cNvSpPr/>
          <p:nvPr/>
        </p:nvSpPr>
        <p:spPr>
          <a:xfrm>
            <a:off x="3275856" y="5949280"/>
            <a:ext cx="1005403" cy="369332"/>
          </a:xfrm>
          <a:prstGeom prst="rect">
            <a:avLst/>
          </a:prstGeom>
        </p:spPr>
        <p:txBody>
          <a:bodyPr wrap="none">
            <a:spAutoFit/>
          </a:bodyPr>
          <a:lstStyle/>
          <a:p>
            <a:r>
              <a:rPr lang="ru-RU" dirty="0">
                <a:hlinkClick r:id="rId2" action="ppaction://hlinksldjump"/>
              </a:rPr>
              <a:t>Домой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Термины - 20</a:t>
            </a:r>
          </a:p>
        </p:txBody>
      </p:sp>
      <p:sp>
        <p:nvSpPr>
          <p:cNvPr id="3" name="Содержимое 2"/>
          <p:cNvSpPr>
            <a:spLocks noGrp="1"/>
          </p:cNvSpPr>
          <p:nvPr>
            <p:ph idx="1"/>
          </p:nvPr>
        </p:nvSpPr>
        <p:spPr>
          <a:xfrm>
            <a:off x="323528" y="1268760"/>
            <a:ext cx="8229600" cy="4572000"/>
          </a:xfrm>
        </p:spPr>
        <p:txBody>
          <a:bodyPr/>
          <a:lstStyle/>
          <a:p>
            <a:pPr>
              <a:buNone/>
            </a:pPr>
            <a:r>
              <a:rPr lang="ru-RU" dirty="0"/>
              <a:t>Как называлось возвращение на родину военнопленных, беженцев, эмигрантов, перемещённых лиц?</a:t>
            </a:r>
          </a:p>
        </p:txBody>
      </p:sp>
      <p:sp>
        <p:nvSpPr>
          <p:cNvPr id="6" name="TextBox 5"/>
          <p:cNvSpPr txBox="1"/>
          <p:nvPr/>
        </p:nvSpPr>
        <p:spPr>
          <a:xfrm>
            <a:off x="467544" y="5733256"/>
            <a:ext cx="2736304" cy="369332"/>
          </a:xfrm>
          <a:prstGeom prst="rect">
            <a:avLst/>
          </a:prstGeom>
          <a:noFill/>
        </p:spPr>
        <p:txBody>
          <a:bodyPr wrap="square" rtlCol="0">
            <a:spAutoFit/>
          </a:bodyPr>
          <a:lstStyle/>
          <a:p>
            <a:r>
              <a:rPr lang="ru-RU" dirty="0"/>
              <a:t>Репатриация.</a:t>
            </a:r>
          </a:p>
        </p:txBody>
      </p:sp>
      <p:sp>
        <p:nvSpPr>
          <p:cNvPr id="8" name="Прямоугольник 7"/>
          <p:cNvSpPr/>
          <p:nvPr/>
        </p:nvSpPr>
        <p:spPr>
          <a:xfrm>
            <a:off x="3203848" y="6165304"/>
            <a:ext cx="1005403" cy="369332"/>
          </a:xfrm>
          <a:prstGeom prst="rect">
            <a:avLst/>
          </a:prstGeom>
        </p:spPr>
        <p:txBody>
          <a:bodyPr wrap="none">
            <a:spAutoFit/>
          </a:bodyPr>
          <a:lstStyle/>
          <a:p>
            <a:r>
              <a:rPr lang="ru-RU" dirty="0">
                <a:hlinkClick r:id="rId2" action="ppaction://hlinksldjump"/>
              </a:rPr>
              <a:t>Домой</a:t>
            </a:r>
            <a:endParaRPr lang="ru-RU" dirty="0"/>
          </a:p>
        </p:txBody>
      </p:sp>
      <p:pic>
        <p:nvPicPr>
          <p:cNvPr id="9" name="Рисунок 8" descr="p.txt.jpg"/>
          <p:cNvPicPr>
            <a:picLocks noChangeAspect="1"/>
          </p:cNvPicPr>
          <p:nvPr/>
        </p:nvPicPr>
        <p:blipFill>
          <a:blip r:embed="rId3" cstate="print"/>
          <a:stretch>
            <a:fillRect/>
          </a:stretch>
        </p:blipFill>
        <p:spPr>
          <a:xfrm>
            <a:off x="4644008" y="3284984"/>
            <a:ext cx="3288988" cy="32129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Личности </a:t>
            </a:r>
            <a:r>
              <a:rPr lang="ru-RU" dirty="0"/>
              <a:t>- 30</a:t>
            </a:r>
          </a:p>
        </p:txBody>
      </p:sp>
      <p:sp>
        <p:nvSpPr>
          <p:cNvPr id="3" name="Содержимое 2"/>
          <p:cNvSpPr>
            <a:spLocks noGrp="1"/>
          </p:cNvSpPr>
          <p:nvPr>
            <p:ph idx="1"/>
          </p:nvPr>
        </p:nvSpPr>
        <p:spPr>
          <a:xfrm>
            <a:off x="0" y="1268760"/>
            <a:ext cx="6084168" cy="2874620"/>
          </a:xfrm>
        </p:spPr>
        <p:txBody>
          <a:bodyPr>
            <a:normAutofit fontScale="85000" lnSpcReduction="20000"/>
          </a:bodyPr>
          <a:lstStyle/>
          <a:p>
            <a:pPr>
              <a:buNone/>
            </a:pPr>
            <a:r>
              <a:rPr lang="ru-RU" dirty="0" smtClean="0"/>
              <a:t/>
            </a:r>
            <a:br>
              <a:rPr lang="ru-RU" dirty="0" smtClean="0"/>
            </a:br>
            <a:r>
              <a:rPr lang="ru-RU" dirty="0" smtClean="0"/>
              <a:t>В августе 1941 года одним из первых советских летчиков совершил таран, сбив в ночном воздушном бою немецкий бомбардировщик. Причем раненый летчик смог выбраться из кабины и спуститься на парашюте в тыл к своим.</a:t>
            </a:r>
            <a:endParaRPr lang="ru-RU" dirty="0"/>
          </a:p>
        </p:txBody>
      </p:sp>
      <p:sp>
        <p:nvSpPr>
          <p:cNvPr id="5" name="TextBox 4"/>
          <p:cNvSpPr txBox="1"/>
          <p:nvPr/>
        </p:nvSpPr>
        <p:spPr>
          <a:xfrm>
            <a:off x="5724128" y="5589240"/>
            <a:ext cx="3600400" cy="461665"/>
          </a:xfrm>
          <a:prstGeom prst="rect">
            <a:avLst/>
          </a:prstGeom>
          <a:noFill/>
        </p:spPr>
        <p:txBody>
          <a:bodyPr wrap="square" rtlCol="0">
            <a:spAutoFit/>
          </a:bodyPr>
          <a:lstStyle/>
          <a:p>
            <a:r>
              <a:rPr lang="ru-RU" sz="2400" b="1" dirty="0" smtClean="0"/>
              <a:t>Виктор Талалихин</a:t>
            </a:r>
            <a:endParaRPr lang="ru-RU" sz="2400" b="1" dirty="0"/>
          </a:p>
        </p:txBody>
      </p:sp>
      <p:sp>
        <p:nvSpPr>
          <p:cNvPr id="6" name="Прямоугольник 5"/>
          <p:cNvSpPr/>
          <p:nvPr/>
        </p:nvSpPr>
        <p:spPr>
          <a:xfrm>
            <a:off x="5148064" y="6237312"/>
            <a:ext cx="1005403" cy="369332"/>
          </a:xfrm>
          <a:prstGeom prst="rect">
            <a:avLst/>
          </a:prstGeom>
        </p:spPr>
        <p:txBody>
          <a:bodyPr wrap="none">
            <a:spAutoFit/>
          </a:bodyPr>
          <a:lstStyle/>
          <a:p>
            <a:r>
              <a:rPr lang="ru-RU" dirty="0">
                <a:hlinkClick r:id="rId2" action="ppaction://hlinksldjump"/>
              </a:rPr>
              <a:t>Домой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Даты - 30</a:t>
            </a:r>
          </a:p>
        </p:txBody>
      </p:sp>
      <p:sp>
        <p:nvSpPr>
          <p:cNvPr id="3" name="Содержимое 2"/>
          <p:cNvSpPr>
            <a:spLocks noGrp="1"/>
          </p:cNvSpPr>
          <p:nvPr>
            <p:ph idx="1"/>
          </p:nvPr>
        </p:nvSpPr>
        <p:spPr/>
        <p:txBody>
          <a:bodyPr>
            <a:normAutofit/>
          </a:bodyPr>
          <a:lstStyle/>
          <a:p>
            <a:pPr>
              <a:buNone/>
            </a:pPr>
            <a:r>
              <a:rPr lang="ru-RU" sz="2400" dirty="0" smtClean="0"/>
              <a:t> – Берлинская операция войск 1-го и 20-го Белорусского и 1-го Украинского фронтов проходила ……..?</a:t>
            </a:r>
            <a:endParaRPr lang="ru-RU" sz="2400" dirty="0"/>
          </a:p>
        </p:txBody>
      </p:sp>
      <p:sp>
        <p:nvSpPr>
          <p:cNvPr id="6" name="Прямоугольник 5"/>
          <p:cNvSpPr/>
          <p:nvPr/>
        </p:nvSpPr>
        <p:spPr>
          <a:xfrm>
            <a:off x="2411760" y="5877272"/>
            <a:ext cx="1005403" cy="369332"/>
          </a:xfrm>
          <a:prstGeom prst="rect">
            <a:avLst/>
          </a:prstGeom>
        </p:spPr>
        <p:txBody>
          <a:bodyPr wrap="none">
            <a:spAutoFit/>
          </a:bodyPr>
          <a:lstStyle/>
          <a:p>
            <a:r>
              <a:rPr lang="ru-RU" dirty="0">
                <a:hlinkClick r:id="rId2" action="ppaction://hlinksldjump"/>
              </a:rPr>
              <a:t>Домой</a:t>
            </a:r>
            <a:endParaRPr lang="ru-RU" dirty="0"/>
          </a:p>
        </p:txBody>
      </p:sp>
      <p:sp>
        <p:nvSpPr>
          <p:cNvPr id="8" name="Прямоугольник 7"/>
          <p:cNvSpPr/>
          <p:nvPr/>
        </p:nvSpPr>
        <p:spPr>
          <a:xfrm rot="10800000" flipV="1">
            <a:off x="1285852" y="4443392"/>
            <a:ext cx="5072098" cy="584775"/>
          </a:xfrm>
          <a:prstGeom prst="rect">
            <a:avLst/>
          </a:prstGeom>
        </p:spPr>
        <p:txBody>
          <a:bodyPr wrap="square">
            <a:spAutoFit/>
          </a:bodyPr>
          <a:lstStyle/>
          <a:p>
            <a:r>
              <a:rPr lang="ru-RU" sz="3200" b="1" i="1" dirty="0" smtClean="0"/>
              <a:t>16 апреля – 8 мая 1945г</a:t>
            </a:r>
            <a:r>
              <a:rPr lang="ru-RU" i="1" dirty="0" smtClean="0"/>
              <a:t>.</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10 Сталинских ударов </a:t>
            </a:r>
            <a:r>
              <a:rPr lang="ru-RU" dirty="0"/>
              <a:t>- 30</a:t>
            </a:r>
          </a:p>
        </p:txBody>
      </p:sp>
      <p:sp>
        <p:nvSpPr>
          <p:cNvPr id="3" name="Содержимое 2"/>
          <p:cNvSpPr>
            <a:spLocks noGrp="1"/>
          </p:cNvSpPr>
          <p:nvPr>
            <p:ph idx="1"/>
          </p:nvPr>
        </p:nvSpPr>
        <p:spPr>
          <a:xfrm>
            <a:off x="467544" y="1556792"/>
            <a:ext cx="8229600" cy="1943646"/>
          </a:xfrm>
        </p:spPr>
        <p:txBody>
          <a:bodyPr/>
          <a:lstStyle/>
          <a:p>
            <a:pPr>
              <a:buNone/>
            </a:pPr>
            <a:r>
              <a:rPr lang="ru-RU" dirty="0" smtClean="0"/>
              <a:t> </a:t>
            </a:r>
            <a:r>
              <a:rPr lang="ru-RU" sz="2400" dirty="0" smtClean="0"/>
              <a:t>В результате </a:t>
            </a:r>
            <a:r>
              <a:rPr lang="ru-RU" sz="2400" dirty="0" err="1" smtClean="0"/>
              <a:t>Днепровско</a:t>
            </a:r>
            <a:r>
              <a:rPr lang="ru-RU" sz="2400" dirty="0" smtClean="0"/>
              <a:t>-Карпатской операции, проводившаяся 24 декабря 1943 года — 17 апреля 1944 года силами 1-го, 2-го, 3-го и 4-го Украинских фронтов при участии чехословацких частей</a:t>
            </a:r>
            <a:r>
              <a:rPr lang="ru-RU" sz="2400" dirty="0"/>
              <a:t> </a:t>
            </a:r>
            <a:r>
              <a:rPr lang="ru-RU" sz="2400" dirty="0" smtClean="0"/>
              <a:t>были освобождены:</a:t>
            </a:r>
            <a:endParaRPr lang="ru-RU" dirty="0"/>
          </a:p>
        </p:txBody>
      </p:sp>
      <p:sp>
        <p:nvSpPr>
          <p:cNvPr id="6" name="Прямоугольник 5"/>
          <p:cNvSpPr/>
          <p:nvPr/>
        </p:nvSpPr>
        <p:spPr>
          <a:xfrm>
            <a:off x="3563888" y="6237312"/>
            <a:ext cx="1005403" cy="369332"/>
          </a:xfrm>
          <a:prstGeom prst="rect">
            <a:avLst/>
          </a:prstGeom>
        </p:spPr>
        <p:txBody>
          <a:bodyPr wrap="none">
            <a:spAutoFit/>
          </a:bodyPr>
          <a:lstStyle/>
          <a:p>
            <a:r>
              <a:rPr lang="ru-RU" dirty="0">
                <a:hlinkClick r:id="rId2" action="ppaction://hlinksldjump"/>
              </a:rPr>
              <a:t>Домой</a:t>
            </a:r>
            <a:endParaRPr lang="ru-RU" dirty="0"/>
          </a:p>
        </p:txBody>
      </p:sp>
      <p:sp>
        <p:nvSpPr>
          <p:cNvPr id="8" name="Прямоугольник 7"/>
          <p:cNvSpPr/>
          <p:nvPr/>
        </p:nvSpPr>
        <p:spPr>
          <a:xfrm>
            <a:off x="1285852" y="4398496"/>
            <a:ext cx="5572148" cy="707886"/>
          </a:xfrm>
          <a:prstGeom prst="rect">
            <a:avLst/>
          </a:prstGeom>
        </p:spPr>
        <p:txBody>
          <a:bodyPr wrap="square">
            <a:spAutoFit/>
          </a:bodyPr>
          <a:lstStyle/>
          <a:p>
            <a:r>
              <a:rPr lang="ru-RU" sz="2000" b="1" dirty="0" smtClean="0"/>
              <a:t>Была освобождена Украинская ССР, начато освобождение Румынии.</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Конференции времен Великой Отечественной войны </a:t>
            </a:r>
            <a:r>
              <a:rPr lang="ru-RU" dirty="0"/>
              <a:t>- 30</a:t>
            </a:r>
          </a:p>
        </p:txBody>
      </p:sp>
      <p:sp>
        <p:nvSpPr>
          <p:cNvPr id="3" name="Содержимое 2"/>
          <p:cNvSpPr>
            <a:spLocks noGrp="1"/>
          </p:cNvSpPr>
          <p:nvPr>
            <p:ph idx="1"/>
          </p:nvPr>
        </p:nvSpPr>
        <p:spPr>
          <a:xfrm>
            <a:off x="107504" y="1412776"/>
            <a:ext cx="8322148" cy="2873480"/>
          </a:xfrm>
        </p:spPr>
        <p:txBody>
          <a:bodyPr>
            <a:normAutofit fontScale="85000" lnSpcReduction="10000"/>
          </a:bodyPr>
          <a:lstStyle/>
          <a:p>
            <a:pPr>
              <a:buNone/>
            </a:pPr>
            <a:r>
              <a:rPr lang="ru-RU" dirty="0" smtClean="0"/>
              <a:t>На какой конференции были приняты эти решения?</a:t>
            </a:r>
          </a:p>
          <a:p>
            <a:r>
              <a:rPr lang="ru-RU" dirty="0" smtClean="0"/>
              <a:t>Поставки по </a:t>
            </a:r>
            <a:r>
              <a:rPr lang="ru-RU" b="1" i="1" dirty="0" smtClean="0"/>
              <a:t>ленд-лизу </a:t>
            </a:r>
            <a:r>
              <a:rPr lang="ru-RU" dirty="0" smtClean="0"/>
              <a:t>(программа кредитования на период войны):</a:t>
            </a:r>
          </a:p>
          <a:p>
            <a:r>
              <a:rPr lang="ru-RU" dirty="0" smtClean="0"/>
              <a:t>США – одежда, еда,</a:t>
            </a:r>
          </a:p>
          <a:p>
            <a:r>
              <a:rPr lang="ru-RU" dirty="0" smtClean="0"/>
              <a:t>Англия – оружие, военные материалы в СССР,</a:t>
            </a:r>
          </a:p>
          <a:p>
            <a:r>
              <a:rPr lang="ru-RU" dirty="0" smtClean="0"/>
              <a:t>СССР- сырьё в США и Англию.</a:t>
            </a:r>
          </a:p>
          <a:p>
            <a:pPr>
              <a:buNone/>
            </a:pPr>
            <a:endParaRPr lang="ru-RU" dirty="0"/>
          </a:p>
        </p:txBody>
      </p:sp>
      <p:sp>
        <p:nvSpPr>
          <p:cNvPr id="6" name="Прямоугольник 5"/>
          <p:cNvSpPr/>
          <p:nvPr/>
        </p:nvSpPr>
        <p:spPr>
          <a:xfrm>
            <a:off x="2771800" y="6309320"/>
            <a:ext cx="1005403" cy="369332"/>
          </a:xfrm>
          <a:prstGeom prst="rect">
            <a:avLst/>
          </a:prstGeom>
        </p:spPr>
        <p:txBody>
          <a:bodyPr wrap="none">
            <a:spAutoFit/>
          </a:bodyPr>
          <a:lstStyle/>
          <a:p>
            <a:r>
              <a:rPr lang="ru-RU" dirty="0">
                <a:hlinkClick r:id="rId2" action="ppaction://hlinksldjump"/>
              </a:rPr>
              <a:t>Домой</a:t>
            </a:r>
            <a:endParaRPr lang="ru-RU" dirty="0"/>
          </a:p>
        </p:txBody>
      </p:sp>
      <p:sp>
        <p:nvSpPr>
          <p:cNvPr id="13" name="Прямоугольник 12"/>
          <p:cNvSpPr/>
          <p:nvPr/>
        </p:nvSpPr>
        <p:spPr>
          <a:xfrm>
            <a:off x="5857884" y="4643446"/>
            <a:ext cx="3071834" cy="1754326"/>
          </a:xfrm>
          <a:prstGeom prst="rect">
            <a:avLst/>
          </a:prstGeom>
        </p:spPr>
        <p:txBody>
          <a:bodyPr wrap="square">
            <a:spAutoFit/>
          </a:bodyPr>
          <a:lstStyle/>
          <a:p>
            <a:endParaRPr lang="ru-RU" b="1" dirty="0" smtClean="0"/>
          </a:p>
          <a:p>
            <a:endParaRPr lang="ru-RU" b="1" dirty="0" smtClean="0"/>
          </a:p>
          <a:p>
            <a:endParaRPr lang="ru-RU" b="1" dirty="0" smtClean="0"/>
          </a:p>
          <a:p>
            <a:endParaRPr lang="ru-RU" b="1" dirty="0" smtClean="0"/>
          </a:p>
          <a:p>
            <a:endParaRPr lang="ru-RU" b="1" dirty="0" smtClean="0"/>
          </a:p>
          <a:p>
            <a:r>
              <a:rPr lang="ru-RU" b="1" dirty="0" smtClean="0"/>
              <a:t>Московская конференция.</a:t>
            </a: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3000" fill="hold"/>
                                        <p:tgtEl>
                                          <p:spTgt spid="13"/>
                                        </p:tgtEl>
                                        <p:attrNameLst>
                                          <p:attrName>ppt_x</p:attrName>
                                        </p:attrNameLst>
                                      </p:cBhvr>
                                      <p:tavLst>
                                        <p:tav tm="0">
                                          <p:val>
                                            <p:strVal val="#ppt_x"/>
                                          </p:val>
                                        </p:tav>
                                        <p:tav tm="100000">
                                          <p:val>
                                            <p:strVal val="#ppt_x"/>
                                          </p:val>
                                        </p:tav>
                                      </p:tavLst>
                                    </p:anim>
                                    <p:anim calcmode="lin" valueType="num">
                                      <p:cBhvr additive="base">
                                        <p:cTn id="8" dur="3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Гонка вооружений и международные конфликты </a:t>
            </a:r>
            <a:r>
              <a:rPr lang="ru-RU" dirty="0"/>
              <a:t>- 30</a:t>
            </a:r>
          </a:p>
        </p:txBody>
      </p:sp>
      <p:sp>
        <p:nvSpPr>
          <p:cNvPr id="3" name="Содержимое 2"/>
          <p:cNvSpPr>
            <a:spLocks noGrp="1"/>
          </p:cNvSpPr>
          <p:nvPr>
            <p:ph idx="1"/>
          </p:nvPr>
        </p:nvSpPr>
        <p:spPr>
          <a:xfrm>
            <a:off x="0" y="1700808"/>
            <a:ext cx="9144000" cy="2156820"/>
          </a:xfrm>
        </p:spPr>
        <p:txBody>
          <a:bodyPr/>
          <a:lstStyle/>
          <a:p>
            <a:pPr>
              <a:buNone/>
            </a:pPr>
            <a:r>
              <a:rPr lang="ru-RU" dirty="0" smtClean="0"/>
              <a:t>Назовите крупнейшее военное столкновение в Юго-Восточной Азии после Второй мировой войны? Причины. Ход. Итоги .</a:t>
            </a:r>
            <a:endParaRPr lang="ru-RU" dirty="0"/>
          </a:p>
        </p:txBody>
      </p:sp>
      <p:sp>
        <p:nvSpPr>
          <p:cNvPr id="6" name="Прямоугольник 5"/>
          <p:cNvSpPr/>
          <p:nvPr/>
        </p:nvSpPr>
        <p:spPr>
          <a:xfrm>
            <a:off x="2987824" y="6021288"/>
            <a:ext cx="1005403" cy="369332"/>
          </a:xfrm>
          <a:prstGeom prst="rect">
            <a:avLst/>
          </a:prstGeom>
        </p:spPr>
        <p:txBody>
          <a:bodyPr wrap="none">
            <a:spAutoFit/>
          </a:bodyPr>
          <a:lstStyle/>
          <a:p>
            <a:r>
              <a:rPr lang="ru-RU" dirty="0">
                <a:hlinkClick r:id="rId2" action="ppaction://hlinksldjump"/>
              </a:rPr>
              <a:t>Домой</a:t>
            </a:r>
            <a:endParaRPr lang="ru-RU" dirty="0"/>
          </a:p>
        </p:txBody>
      </p:sp>
      <p:sp>
        <p:nvSpPr>
          <p:cNvPr id="8" name="Прямоугольник 7"/>
          <p:cNvSpPr/>
          <p:nvPr/>
        </p:nvSpPr>
        <p:spPr>
          <a:xfrm>
            <a:off x="357158" y="4286256"/>
            <a:ext cx="6500842" cy="923330"/>
          </a:xfrm>
          <a:prstGeom prst="rect">
            <a:avLst/>
          </a:prstGeom>
        </p:spPr>
        <p:txBody>
          <a:bodyPr wrap="square">
            <a:spAutoFit/>
          </a:bodyPr>
          <a:lstStyle/>
          <a:p>
            <a:pPr algn="ctr"/>
            <a:r>
              <a:rPr lang="ru-RU" b="1" dirty="0" smtClean="0"/>
              <a:t>Введение американских войск во Вьетнам 1955-1975 г.г. Несение «демократии». Ричард Никсон приказал вывести войска из Вьетнама.</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87424"/>
            <a:ext cx="8229600" cy="1399032"/>
          </a:xfrm>
        </p:spPr>
        <p:txBody>
          <a:bodyPr/>
          <a:lstStyle/>
          <a:p>
            <a:pPr algn="ctr"/>
            <a:r>
              <a:rPr lang="ru-RU" dirty="0"/>
              <a:t>Выбор вопроса</a:t>
            </a:r>
          </a:p>
        </p:txBody>
      </p:sp>
      <p:graphicFrame>
        <p:nvGraphicFramePr>
          <p:cNvPr id="4" name="Таблица 3"/>
          <p:cNvGraphicFramePr>
            <a:graphicFrameLocks noGrp="1"/>
          </p:cNvGraphicFramePr>
          <p:nvPr/>
        </p:nvGraphicFramePr>
        <p:xfrm>
          <a:off x="107504" y="692696"/>
          <a:ext cx="8712968" cy="6155693"/>
        </p:xfrm>
        <a:graphic>
          <a:graphicData uri="http://schemas.openxmlformats.org/drawingml/2006/table">
            <a:tbl>
              <a:tblPr firstRow="1" bandRow="1">
                <a:tableStyleId>{5C22544A-7EE6-4342-B048-85BDC9FD1C3A}</a:tableStyleId>
              </a:tblPr>
              <a:tblGrid>
                <a:gridCol w="2157497">
                  <a:extLst>
                    <a:ext uri="{9D8B030D-6E8A-4147-A177-3AD203B41FA5}">
                      <a16:colId xmlns="" xmlns:a16="http://schemas.microsoft.com/office/drawing/2014/main" val="20000"/>
                    </a:ext>
                  </a:extLst>
                </a:gridCol>
                <a:gridCol w="1576632">
                  <a:extLst>
                    <a:ext uri="{9D8B030D-6E8A-4147-A177-3AD203B41FA5}">
                      <a16:colId xmlns="" xmlns:a16="http://schemas.microsoft.com/office/drawing/2014/main" val="20001"/>
                    </a:ext>
                  </a:extLst>
                </a:gridCol>
                <a:gridCol w="1742594">
                  <a:extLst>
                    <a:ext uri="{9D8B030D-6E8A-4147-A177-3AD203B41FA5}">
                      <a16:colId xmlns="" xmlns:a16="http://schemas.microsoft.com/office/drawing/2014/main" val="20002"/>
                    </a:ext>
                  </a:extLst>
                </a:gridCol>
                <a:gridCol w="1659613">
                  <a:extLst>
                    <a:ext uri="{9D8B030D-6E8A-4147-A177-3AD203B41FA5}">
                      <a16:colId xmlns="" xmlns:a16="http://schemas.microsoft.com/office/drawing/2014/main" val="20003"/>
                    </a:ext>
                  </a:extLst>
                </a:gridCol>
                <a:gridCol w="1576632">
                  <a:extLst>
                    <a:ext uri="{9D8B030D-6E8A-4147-A177-3AD203B41FA5}">
                      <a16:colId xmlns="" xmlns:a16="http://schemas.microsoft.com/office/drawing/2014/main" val="20004"/>
                    </a:ext>
                  </a:extLst>
                </a:gridCol>
              </a:tblGrid>
              <a:tr h="837565">
                <a:tc gridSpan="5">
                  <a:txBody>
                    <a:bodyPr/>
                    <a:lstStyle/>
                    <a:p>
                      <a:pPr algn="ctr"/>
                      <a:r>
                        <a:rPr lang="ru-RU" dirty="0"/>
                        <a:t>Количество </a:t>
                      </a:r>
                      <a:r>
                        <a:rPr lang="ru-RU" baseline="0" dirty="0"/>
                        <a:t>баллов</a:t>
                      </a:r>
                      <a:endParaRPr lang="ru-RU" dirty="0"/>
                    </a:p>
                  </a:txBody>
                  <a:tcPr/>
                </a:tc>
                <a:tc hMerge="1">
                  <a:txBody>
                    <a:bodyPr/>
                    <a:lstStyle/>
                    <a:p>
                      <a:pPr algn="ctr"/>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782026">
                <a:tc>
                  <a:txBody>
                    <a:bodyPr/>
                    <a:lstStyle/>
                    <a:p>
                      <a:pPr algn="ctr"/>
                      <a:r>
                        <a:rPr lang="ru-RU" dirty="0" smtClean="0"/>
                        <a:t>Личности</a:t>
                      </a:r>
                      <a:endParaRPr lang="ru-RU" dirty="0"/>
                    </a:p>
                  </a:txBody>
                  <a:tcPr anchor="ctr"/>
                </a:tc>
                <a:tc>
                  <a:txBody>
                    <a:bodyPr/>
                    <a:lstStyle/>
                    <a:p>
                      <a:pPr algn="ctr"/>
                      <a:r>
                        <a:rPr lang="ru-RU" dirty="0">
                          <a:solidFill>
                            <a:schemeClr val="accent2">
                              <a:lumMod val="75000"/>
                            </a:schemeClr>
                          </a:solidFill>
                          <a:hlinkClick r:id="rId2" action="ppaction://hlinksldjump"/>
                        </a:rPr>
                        <a:t>10</a:t>
                      </a:r>
                      <a:endParaRPr lang="ru-RU" dirty="0">
                        <a:solidFill>
                          <a:schemeClr val="accent2">
                            <a:lumMod val="75000"/>
                          </a:schemeClr>
                        </a:solidFill>
                      </a:endParaRPr>
                    </a:p>
                  </a:txBody>
                  <a:tcPr anchor="ctr"/>
                </a:tc>
                <a:tc>
                  <a:txBody>
                    <a:bodyPr/>
                    <a:lstStyle/>
                    <a:p>
                      <a:pPr algn="ctr"/>
                      <a:r>
                        <a:rPr lang="ru-RU" dirty="0">
                          <a:solidFill>
                            <a:schemeClr val="accent2">
                              <a:lumMod val="75000"/>
                            </a:schemeClr>
                          </a:solidFill>
                          <a:hlinkClick r:id="rId3" action="ppaction://hlinksldjump"/>
                        </a:rPr>
                        <a:t>20</a:t>
                      </a:r>
                      <a:endParaRPr lang="ru-RU" dirty="0">
                        <a:solidFill>
                          <a:schemeClr val="accent2">
                            <a:lumMod val="75000"/>
                          </a:schemeClr>
                        </a:solidFill>
                      </a:endParaRPr>
                    </a:p>
                  </a:txBody>
                  <a:tcPr anchor="ctr"/>
                </a:tc>
                <a:tc>
                  <a:txBody>
                    <a:bodyPr/>
                    <a:lstStyle/>
                    <a:p>
                      <a:pPr algn="ctr"/>
                      <a:r>
                        <a:rPr lang="ru-RU" dirty="0">
                          <a:solidFill>
                            <a:schemeClr val="accent2">
                              <a:lumMod val="75000"/>
                            </a:schemeClr>
                          </a:solidFill>
                          <a:hlinkClick r:id="rId4" action="ppaction://hlinksldjump"/>
                        </a:rPr>
                        <a:t>30</a:t>
                      </a:r>
                      <a:endParaRPr lang="ru-RU" dirty="0">
                        <a:solidFill>
                          <a:schemeClr val="accent2">
                            <a:lumMod val="75000"/>
                          </a:schemeClr>
                        </a:solidFill>
                      </a:endParaRPr>
                    </a:p>
                  </a:txBody>
                  <a:tcPr anchor="ctr"/>
                </a:tc>
                <a:tc>
                  <a:txBody>
                    <a:bodyPr/>
                    <a:lstStyle/>
                    <a:p>
                      <a:pPr algn="ctr"/>
                      <a:r>
                        <a:rPr lang="ru-RU" dirty="0">
                          <a:solidFill>
                            <a:schemeClr val="accent2">
                              <a:lumMod val="75000"/>
                            </a:schemeClr>
                          </a:solidFill>
                          <a:hlinkClick r:id="rId5" action="ppaction://hlinksldjump"/>
                        </a:rPr>
                        <a:t>40</a:t>
                      </a:r>
                      <a:endParaRPr lang="ru-RU" dirty="0">
                        <a:solidFill>
                          <a:schemeClr val="accent2">
                            <a:lumMod val="75000"/>
                          </a:schemeClr>
                        </a:solidFill>
                      </a:endParaRPr>
                    </a:p>
                  </a:txBody>
                  <a:tcPr anchor="ctr"/>
                </a:tc>
                <a:extLst>
                  <a:ext uri="{0D108BD9-81ED-4DB2-BD59-A6C34878D82A}">
                    <a16:rowId xmlns="" xmlns:a16="http://schemas.microsoft.com/office/drawing/2014/main" val="10001"/>
                  </a:ext>
                </a:extLst>
              </a:tr>
              <a:tr h="782026">
                <a:tc>
                  <a:txBody>
                    <a:bodyPr/>
                    <a:lstStyle/>
                    <a:p>
                      <a:pPr algn="ctr"/>
                      <a:r>
                        <a:rPr lang="ru-RU" dirty="0"/>
                        <a:t>Даты</a:t>
                      </a:r>
                    </a:p>
                  </a:txBody>
                  <a:tcPr anchor="ctr"/>
                </a:tc>
                <a:tc>
                  <a:txBody>
                    <a:bodyPr/>
                    <a:lstStyle/>
                    <a:p>
                      <a:pPr algn="ctr"/>
                      <a:r>
                        <a:rPr lang="ru-RU" dirty="0">
                          <a:solidFill>
                            <a:schemeClr val="accent2">
                              <a:lumMod val="75000"/>
                            </a:schemeClr>
                          </a:solidFill>
                          <a:hlinkClick r:id="rId6" action="ppaction://hlinksldjump"/>
                        </a:rPr>
                        <a:t>10</a:t>
                      </a:r>
                      <a:endParaRPr lang="ru-RU" dirty="0">
                        <a:solidFill>
                          <a:schemeClr val="accent2">
                            <a:lumMod val="75000"/>
                          </a:schemeClr>
                        </a:solidFill>
                      </a:endParaRPr>
                    </a:p>
                  </a:txBody>
                  <a:tcPr anchor="ctr"/>
                </a:tc>
                <a:tc>
                  <a:txBody>
                    <a:bodyPr/>
                    <a:lstStyle/>
                    <a:p>
                      <a:pPr algn="ctr"/>
                      <a:r>
                        <a:rPr lang="ru-RU" dirty="0">
                          <a:solidFill>
                            <a:schemeClr val="accent2">
                              <a:lumMod val="75000"/>
                            </a:schemeClr>
                          </a:solidFill>
                          <a:hlinkClick r:id="rId7" action="ppaction://hlinksldjump"/>
                        </a:rPr>
                        <a:t>20</a:t>
                      </a:r>
                      <a:endParaRPr lang="ru-RU" dirty="0">
                        <a:solidFill>
                          <a:schemeClr val="accent2">
                            <a:lumMod val="75000"/>
                          </a:schemeClr>
                        </a:solidFill>
                      </a:endParaRPr>
                    </a:p>
                  </a:txBody>
                  <a:tcPr anchor="ctr"/>
                </a:tc>
                <a:tc>
                  <a:txBody>
                    <a:bodyPr/>
                    <a:lstStyle/>
                    <a:p>
                      <a:pPr algn="ctr"/>
                      <a:r>
                        <a:rPr lang="ru-RU" dirty="0">
                          <a:solidFill>
                            <a:schemeClr val="accent2">
                              <a:lumMod val="75000"/>
                            </a:schemeClr>
                          </a:solidFill>
                          <a:hlinkClick r:id="rId8" action="ppaction://hlinksldjump"/>
                        </a:rPr>
                        <a:t>30</a:t>
                      </a:r>
                      <a:endParaRPr lang="ru-RU" dirty="0">
                        <a:solidFill>
                          <a:schemeClr val="accent2">
                            <a:lumMod val="75000"/>
                          </a:schemeClr>
                        </a:solidFill>
                      </a:endParaRPr>
                    </a:p>
                  </a:txBody>
                  <a:tcPr anchor="ctr"/>
                </a:tc>
                <a:tc>
                  <a:txBody>
                    <a:bodyPr/>
                    <a:lstStyle/>
                    <a:p>
                      <a:pPr algn="ctr"/>
                      <a:r>
                        <a:rPr lang="ru-RU" dirty="0">
                          <a:solidFill>
                            <a:schemeClr val="accent2">
                              <a:lumMod val="75000"/>
                            </a:schemeClr>
                          </a:solidFill>
                          <a:hlinkClick r:id="rId9" action="ppaction://hlinksldjump"/>
                        </a:rPr>
                        <a:t>40</a:t>
                      </a:r>
                      <a:endParaRPr lang="ru-RU" dirty="0">
                        <a:solidFill>
                          <a:schemeClr val="accent2">
                            <a:lumMod val="75000"/>
                          </a:schemeClr>
                        </a:solidFill>
                      </a:endParaRPr>
                    </a:p>
                  </a:txBody>
                  <a:tcPr anchor="ctr"/>
                </a:tc>
                <a:extLst>
                  <a:ext uri="{0D108BD9-81ED-4DB2-BD59-A6C34878D82A}">
                    <a16:rowId xmlns="" xmlns:a16="http://schemas.microsoft.com/office/drawing/2014/main" val="10002"/>
                  </a:ext>
                </a:extLst>
              </a:tr>
              <a:tr h="868930">
                <a:tc>
                  <a:txBody>
                    <a:bodyPr/>
                    <a:lstStyle/>
                    <a:p>
                      <a:pPr algn="ctr"/>
                      <a:r>
                        <a:rPr lang="ru-RU" dirty="0" smtClean="0"/>
                        <a:t>«10  Сталинских ударов»</a:t>
                      </a:r>
                      <a:endParaRPr lang="ru-RU" dirty="0"/>
                    </a:p>
                  </a:txBody>
                  <a:tcPr anchor="ctr"/>
                </a:tc>
                <a:tc>
                  <a:txBody>
                    <a:bodyPr/>
                    <a:lstStyle/>
                    <a:p>
                      <a:pPr algn="ctr"/>
                      <a:r>
                        <a:rPr lang="ru-RU" dirty="0">
                          <a:solidFill>
                            <a:schemeClr val="accent2">
                              <a:lumMod val="75000"/>
                            </a:schemeClr>
                          </a:solidFill>
                          <a:hlinkClick r:id="rId10" action="ppaction://hlinksldjump"/>
                        </a:rPr>
                        <a:t>10</a:t>
                      </a:r>
                      <a:endParaRPr lang="ru-RU" dirty="0">
                        <a:solidFill>
                          <a:schemeClr val="accent2">
                            <a:lumMod val="75000"/>
                          </a:schemeClr>
                        </a:solidFill>
                      </a:endParaRPr>
                    </a:p>
                  </a:txBody>
                  <a:tcPr anchor="ctr"/>
                </a:tc>
                <a:tc>
                  <a:txBody>
                    <a:bodyPr/>
                    <a:lstStyle/>
                    <a:p>
                      <a:pPr algn="ctr"/>
                      <a:r>
                        <a:rPr lang="ru-RU" dirty="0">
                          <a:solidFill>
                            <a:schemeClr val="accent2">
                              <a:lumMod val="75000"/>
                            </a:schemeClr>
                          </a:solidFill>
                          <a:hlinkClick r:id="rId11" action="ppaction://hlinksldjump"/>
                        </a:rPr>
                        <a:t>20</a:t>
                      </a:r>
                      <a:endParaRPr lang="ru-RU" dirty="0">
                        <a:solidFill>
                          <a:schemeClr val="accent2">
                            <a:lumMod val="75000"/>
                          </a:schemeClr>
                        </a:solidFill>
                      </a:endParaRPr>
                    </a:p>
                  </a:txBody>
                  <a:tcPr anchor="ctr"/>
                </a:tc>
                <a:tc>
                  <a:txBody>
                    <a:bodyPr/>
                    <a:lstStyle/>
                    <a:p>
                      <a:pPr algn="ctr"/>
                      <a:r>
                        <a:rPr lang="ru-RU" dirty="0">
                          <a:solidFill>
                            <a:schemeClr val="accent2">
                              <a:lumMod val="75000"/>
                            </a:schemeClr>
                          </a:solidFill>
                          <a:hlinkClick r:id="rId12" action="ppaction://hlinksldjump"/>
                        </a:rPr>
                        <a:t>30</a:t>
                      </a:r>
                      <a:endParaRPr lang="ru-RU" dirty="0">
                        <a:solidFill>
                          <a:schemeClr val="accent2">
                            <a:lumMod val="75000"/>
                          </a:schemeClr>
                        </a:solidFill>
                      </a:endParaRPr>
                    </a:p>
                  </a:txBody>
                  <a:tcPr anchor="ctr"/>
                </a:tc>
                <a:tc>
                  <a:txBody>
                    <a:bodyPr/>
                    <a:lstStyle/>
                    <a:p>
                      <a:pPr algn="ctr"/>
                      <a:r>
                        <a:rPr lang="ru-RU" dirty="0">
                          <a:solidFill>
                            <a:schemeClr val="accent2">
                              <a:lumMod val="75000"/>
                            </a:schemeClr>
                          </a:solidFill>
                          <a:hlinkClick r:id="rId13" action="ppaction://hlinksldjump"/>
                        </a:rPr>
                        <a:t>40</a:t>
                      </a:r>
                      <a:endParaRPr lang="ru-RU" dirty="0">
                        <a:solidFill>
                          <a:schemeClr val="accent2">
                            <a:lumMod val="75000"/>
                          </a:schemeClr>
                        </a:solidFill>
                      </a:endParaRPr>
                    </a:p>
                  </a:txBody>
                  <a:tcPr anchor="ctr"/>
                </a:tc>
                <a:extLst>
                  <a:ext uri="{0D108BD9-81ED-4DB2-BD59-A6C34878D82A}">
                    <a16:rowId xmlns="" xmlns:a16="http://schemas.microsoft.com/office/drawing/2014/main" val="10003"/>
                  </a:ext>
                </a:extLst>
              </a:tr>
              <a:tr h="782026">
                <a:tc>
                  <a:txBody>
                    <a:bodyPr/>
                    <a:lstStyle/>
                    <a:p>
                      <a:pPr algn="ctr"/>
                      <a:r>
                        <a:rPr lang="ru-RU" dirty="0" smtClean="0"/>
                        <a:t>Конференции</a:t>
                      </a:r>
                      <a:r>
                        <a:rPr lang="ru-RU" baseline="0" dirty="0" smtClean="0"/>
                        <a:t> времен Великой Отечественной войны</a:t>
                      </a:r>
                      <a:endParaRPr lang="ru-RU" dirty="0"/>
                    </a:p>
                  </a:txBody>
                  <a:tcPr anchor="ctr"/>
                </a:tc>
                <a:tc>
                  <a:txBody>
                    <a:bodyPr/>
                    <a:lstStyle/>
                    <a:p>
                      <a:pPr algn="ctr"/>
                      <a:r>
                        <a:rPr lang="ru-RU" dirty="0">
                          <a:solidFill>
                            <a:schemeClr val="accent2">
                              <a:lumMod val="75000"/>
                            </a:schemeClr>
                          </a:solidFill>
                          <a:hlinkClick r:id="rId14" action="ppaction://hlinksldjump"/>
                        </a:rPr>
                        <a:t>10</a:t>
                      </a:r>
                      <a:endParaRPr lang="ru-RU" dirty="0">
                        <a:solidFill>
                          <a:schemeClr val="accent2">
                            <a:lumMod val="75000"/>
                          </a:schemeClr>
                        </a:solidFill>
                      </a:endParaRPr>
                    </a:p>
                  </a:txBody>
                  <a:tcPr anchor="ctr"/>
                </a:tc>
                <a:tc>
                  <a:txBody>
                    <a:bodyPr/>
                    <a:lstStyle/>
                    <a:p>
                      <a:pPr algn="ctr"/>
                      <a:r>
                        <a:rPr lang="ru-RU" dirty="0">
                          <a:solidFill>
                            <a:schemeClr val="accent2">
                              <a:lumMod val="75000"/>
                            </a:schemeClr>
                          </a:solidFill>
                          <a:hlinkClick r:id="rId15" action="ppaction://hlinksldjump"/>
                        </a:rPr>
                        <a:t>20</a:t>
                      </a:r>
                      <a:endParaRPr lang="ru-RU" dirty="0">
                        <a:solidFill>
                          <a:schemeClr val="accent2">
                            <a:lumMod val="75000"/>
                          </a:schemeClr>
                        </a:solidFill>
                      </a:endParaRPr>
                    </a:p>
                  </a:txBody>
                  <a:tcPr anchor="ctr"/>
                </a:tc>
                <a:tc>
                  <a:txBody>
                    <a:bodyPr/>
                    <a:lstStyle/>
                    <a:p>
                      <a:pPr algn="ctr"/>
                      <a:r>
                        <a:rPr lang="ru-RU" dirty="0">
                          <a:solidFill>
                            <a:schemeClr val="accent2">
                              <a:lumMod val="75000"/>
                            </a:schemeClr>
                          </a:solidFill>
                          <a:hlinkClick r:id="rId16" action="ppaction://hlinksldjump"/>
                        </a:rPr>
                        <a:t>30</a:t>
                      </a:r>
                      <a:endParaRPr lang="ru-RU" dirty="0">
                        <a:solidFill>
                          <a:schemeClr val="accent2">
                            <a:lumMod val="75000"/>
                          </a:schemeClr>
                        </a:solidFill>
                      </a:endParaRPr>
                    </a:p>
                  </a:txBody>
                  <a:tcPr anchor="ctr"/>
                </a:tc>
                <a:tc>
                  <a:txBody>
                    <a:bodyPr/>
                    <a:lstStyle/>
                    <a:p>
                      <a:pPr algn="ctr"/>
                      <a:r>
                        <a:rPr lang="ru-RU" dirty="0">
                          <a:solidFill>
                            <a:schemeClr val="accent2">
                              <a:lumMod val="75000"/>
                            </a:schemeClr>
                          </a:solidFill>
                          <a:hlinkClick r:id="rId17" action="ppaction://hlinksldjump"/>
                        </a:rPr>
                        <a:t>40</a:t>
                      </a:r>
                      <a:endParaRPr lang="ru-RU" dirty="0">
                        <a:solidFill>
                          <a:schemeClr val="accent2">
                            <a:lumMod val="75000"/>
                          </a:schemeClr>
                        </a:solidFill>
                      </a:endParaRPr>
                    </a:p>
                  </a:txBody>
                  <a:tcPr anchor="ctr"/>
                </a:tc>
                <a:extLst>
                  <a:ext uri="{0D108BD9-81ED-4DB2-BD59-A6C34878D82A}">
                    <a16:rowId xmlns="" xmlns:a16="http://schemas.microsoft.com/office/drawing/2014/main" val="10004"/>
                  </a:ext>
                </a:extLst>
              </a:tr>
              <a:tr h="782026">
                <a:tc>
                  <a:txBody>
                    <a:bodyPr/>
                    <a:lstStyle/>
                    <a:p>
                      <a:pPr algn="ctr"/>
                      <a:r>
                        <a:rPr lang="ru-RU" dirty="0" smtClean="0"/>
                        <a:t>Гонка</a:t>
                      </a:r>
                      <a:r>
                        <a:rPr lang="ru-RU" baseline="0" dirty="0" smtClean="0"/>
                        <a:t> вооружений и международные конфликты</a:t>
                      </a:r>
                      <a:endParaRPr lang="ru-RU" dirty="0"/>
                    </a:p>
                  </a:txBody>
                  <a:tcPr anchor="ctr"/>
                </a:tc>
                <a:tc>
                  <a:txBody>
                    <a:bodyPr/>
                    <a:lstStyle/>
                    <a:p>
                      <a:pPr algn="ctr"/>
                      <a:r>
                        <a:rPr lang="ru-RU" dirty="0">
                          <a:solidFill>
                            <a:schemeClr val="accent2">
                              <a:lumMod val="75000"/>
                            </a:schemeClr>
                          </a:solidFill>
                          <a:hlinkClick r:id="rId18" action="ppaction://hlinksldjump"/>
                        </a:rPr>
                        <a:t>10</a:t>
                      </a:r>
                      <a:endParaRPr lang="ru-RU" dirty="0">
                        <a:solidFill>
                          <a:schemeClr val="accent2">
                            <a:lumMod val="75000"/>
                          </a:schemeClr>
                        </a:solidFill>
                      </a:endParaRPr>
                    </a:p>
                  </a:txBody>
                  <a:tcPr anchor="ctr"/>
                </a:tc>
                <a:tc>
                  <a:txBody>
                    <a:bodyPr/>
                    <a:lstStyle/>
                    <a:p>
                      <a:pPr algn="ctr"/>
                      <a:r>
                        <a:rPr lang="ru-RU" dirty="0">
                          <a:solidFill>
                            <a:schemeClr val="accent2">
                              <a:lumMod val="75000"/>
                            </a:schemeClr>
                          </a:solidFill>
                          <a:hlinkClick r:id="rId19" action="ppaction://hlinksldjump"/>
                        </a:rPr>
                        <a:t>20</a:t>
                      </a:r>
                      <a:endParaRPr lang="ru-RU" dirty="0">
                        <a:solidFill>
                          <a:schemeClr val="accent2">
                            <a:lumMod val="75000"/>
                          </a:schemeClr>
                        </a:solidFill>
                      </a:endParaRPr>
                    </a:p>
                  </a:txBody>
                  <a:tcPr anchor="ctr"/>
                </a:tc>
                <a:tc>
                  <a:txBody>
                    <a:bodyPr/>
                    <a:lstStyle/>
                    <a:p>
                      <a:pPr algn="ctr"/>
                      <a:r>
                        <a:rPr lang="ru-RU" dirty="0">
                          <a:solidFill>
                            <a:schemeClr val="accent2">
                              <a:lumMod val="75000"/>
                            </a:schemeClr>
                          </a:solidFill>
                          <a:hlinkClick r:id="rId20" action="ppaction://hlinksldjump"/>
                        </a:rPr>
                        <a:t>30</a:t>
                      </a:r>
                      <a:endParaRPr lang="ru-RU" dirty="0">
                        <a:solidFill>
                          <a:schemeClr val="accent2">
                            <a:lumMod val="75000"/>
                          </a:schemeClr>
                        </a:solidFill>
                      </a:endParaRPr>
                    </a:p>
                  </a:txBody>
                  <a:tcPr anchor="ctr"/>
                </a:tc>
                <a:tc>
                  <a:txBody>
                    <a:bodyPr/>
                    <a:lstStyle/>
                    <a:p>
                      <a:pPr algn="ctr"/>
                      <a:r>
                        <a:rPr lang="ru-RU" dirty="0">
                          <a:solidFill>
                            <a:schemeClr val="accent2">
                              <a:lumMod val="75000"/>
                            </a:schemeClr>
                          </a:solidFill>
                          <a:hlinkClick r:id="rId21" action="ppaction://hlinksldjump"/>
                        </a:rPr>
                        <a:t>40</a:t>
                      </a:r>
                      <a:endParaRPr lang="ru-RU" dirty="0">
                        <a:solidFill>
                          <a:schemeClr val="accent2">
                            <a:lumMod val="75000"/>
                          </a:schemeClr>
                        </a:solidFill>
                      </a:endParaRPr>
                    </a:p>
                  </a:txBody>
                  <a:tcPr anchor="ctr"/>
                </a:tc>
                <a:extLst>
                  <a:ext uri="{0D108BD9-81ED-4DB2-BD59-A6C34878D82A}">
                    <a16:rowId xmlns="" xmlns:a16="http://schemas.microsoft.com/office/drawing/2014/main" val="10005"/>
                  </a:ext>
                </a:extLst>
              </a:tr>
              <a:tr h="782026">
                <a:tc>
                  <a:txBody>
                    <a:bodyPr/>
                    <a:lstStyle/>
                    <a:p>
                      <a:pPr algn="ctr"/>
                      <a:r>
                        <a:rPr lang="ru-RU" dirty="0"/>
                        <a:t>Термины</a:t>
                      </a:r>
                    </a:p>
                  </a:txBody>
                  <a:tcPr anchor="ctr"/>
                </a:tc>
                <a:tc>
                  <a:txBody>
                    <a:bodyPr/>
                    <a:lstStyle/>
                    <a:p>
                      <a:pPr algn="ctr"/>
                      <a:r>
                        <a:rPr lang="ru-RU" dirty="0">
                          <a:solidFill>
                            <a:schemeClr val="accent2">
                              <a:lumMod val="75000"/>
                            </a:schemeClr>
                          </a:solidFill>
                          <a:hlinkClick r:id="rId22" action="ppaction://hlinksldjump"/>
                        </a:rPr>
                        <a:t>10</a:t>
                      </a:r>
                      <a:endParaRPr lang="ru-RU" dirty="0">
                        <a:solidFill>
                          <a:schemeClr val="accent2">
                            <a:lumMod val="75000"/>
                          </a:schemeClr>
                        </a:solidFill>
                      </a:endParaRPr>
                    </a:p>
                  </a:txBody>
                  <a:tcPr anchor="ctr"/>
                </a:tc>
                <a:tc>
                  <a:txBody>
                    <a:bodyPr/>
                    <a:lstStyle/>
                    <a:p>
                      <a:pPr algn="ctr"/>
                      <a:r>
                        <a:rPr lang="ru-RU" dirty="0">
                          <a:solidFill>
                            <a:schemeClr val="accent2">
                              <a:lumMod val="75000"/>
                            </a:schemeClr>
                          </a:solidFill>
                          <a:hlinkClick r:id="rId23" action="ppaction://hlinksldjump"/>
                        </a:rPr>
                        <a:t>20</a:t>
                      </a:r>
                      <a:endParaRPr lang="ru-RU" dirty="0">
                        <a:solidFill>
                          <a:schemeClr val="accent2">
                            <a:lumMod val="75000"/>
                          </a:schemeClr>
                        </a:solidFill>
                      </a:endParaRPr>
                    </a:p>
                  </a:txBody>
                  <a:tcPr anchor="ctr"/>
                </a:tc>
                <a:tc>
                  <a:txBody>
                    <a:bodyPr/>
                    <a:lstStyle/>
                    <a:p>
                      <a:pPr algn="ctr"/>
                      <a:r>
                        <a:rPr lang="ru-RU" dirty="0">
                          <a:solidFill>
                            <a:schemeClr val="accent2">
                              <a:lumMod val="75000"/>
                            </a:schemeClr>
                          </a:solidFill>
                          <a:hlinkClick r:id="rId24" action="ppaction://hlinksldjump"/>
                        </a:rPr>
                        <a:t>30</a:t>
                      </a:r>
                      <a:endParaRPr lang="ru-RU" dirty="0">
                        <a:solidFill>
                          <a:schemeClr val="accent2">
                            <a:lumMod val="75000"/>
                          </a:schemeClr>
                        </a:solidFill>
                      </a:endParaRPr>
                    </a:p>
                  </a:txBody>
                  <a:tcPr anchor="ctr"/>
                </a:tc>
                <a:tc>
                  <a:txBody>
                    <a:bodyPr/>
                    <a:lstStyle/>
                    <a:p>
                      <a:pPr algn="ctr"/>
                      <a:r>
                        <a:rPr lang="ru-RU" dirty="0">
                          <a:solidFill>
                            <a:schemeClr val="accent2">
                              <a:lumMod val="75000"/>
                            </a:schemeClr>
                          </a:solidFill>
                          <a:hlinkClick r:id="rId25" action="ppaction://hlinksldjump"/>
                        </a:rPr>
                        <a:t>40</a:t>
                      </a:r>
                      <a:endParaRPr lang="ru-RU" dirty="0">
                        <a:solidFill>
                          <a:schemeClr val="accent2">
                            <a:lumMod val="75000"/>
                          </a:schemeClr>
                        </a:solidFill>
                      </a:endParaRPr>
                    </a:p>
                  </a:txBody>
                  <a:tcPr anchor="ctr"/>
                </a:tc>
                <a:extLst>
                  <a:ext uri="{0D108BD9-81ED-4DB2-BD59-A6C34878D82A}">
                    <a16:rowId xmlns=""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Термины - 30</a:t>
            </a:r>
          </a:p>
        </p:txBody>
      </p:sp>
      <p:sp>
        <p:nvSpPr>
          <p:cNvPr id="3" name="Содержимое 2"/>
          <p:cNvSpPr>
            <a:spLocks noGrp="1"/>
          </p:cNvSpPr>
          <p:nvPr>
            <p:ph idx="1"/>
          </p:nvPr>
        </p:nvSpPr>
        <p:spPr/>
        <p:txBody>
          <a:bodyPr>
            <a:normAutofit/>
          </a:bodyPr>
          <a:lstStyle/>
          <a:p>
            <a:endParaRPr lang="ru-RU" sz="1800" dirty="0" smtClean="0"/>
          </a:p>
          <a:p>
            <a:endParaRPr lang="ru-RU" sz="1800" dirty="0" smtClean="0"/>
          </a:p>
          <a:p>
            <a:r>
              <a:rPr lang="ru-RU" sz="1800" dirty="0" smtClean="0"/>
              <a:t>В период массовых репрессий изгнание ряда народов СССР.</a:t>
            </a:r>
          </a:p>
          <a:p>
            <a:r>
              <a:rPr lang="ru-RU" sz="1800" dirty="0" smtClean="0"/>
              <a:t> В 1941-1945 гг. выселению подверглись балкарцы, ингуши, калмыки, карачаевцы, крымские татары, советские немцы, </a:t>
            </a:r>
            <a:r>
              <a:rPr lang="ru-RU" sz="1800" dirty="0" err="1" smtClean="0"/>
              <a:t>турки-месхетинцы</a:t>
            </a:r>
            <a:r>
              <a:rPr lang="ru-RU" sz="1800" dirty="0" smtClean="0"/>
              <a:t>, чеченцы и др. В 1989 г. принята Декларация о признании незаконными и преступными репрессивные акты против народов, подвергшихся насильственному переселению.</a:t>
            </a:r>
          </a:p>
          <a:p>
            <a:pPr>
              <a:buNone/>
            </a:pPr>
            <a:endParaRPr lang="ru-RU" dirty="0"/>
          </a:p>
        </p:txBody>
      </p:sp>
      <p:sp>
        <p:nvSpPr>
          <p:cNvPr id="4" name="TextBox 3"/>
          <p:cNvSpPr txBox="1"/>
          <p:nvPr/>
        </p:nvSpPr>
        <p:spPr>
          <a:xfrm>
            <a:off x="611560" y="4941168"/>
            <a:ext cx="2376264" cy="369332"/>
          </a:xfrm>
          <a:prstGeom prst="rect">
            <a:avLst/>
          </a:prstGeom>
          <a:noFill/>
        </p:spPr>
        <p:txBody>
          <a:bodyPr wrap="square" rtlCol="0">
            <a:spAutoFit/>
          </a:bodyPr>
          <a:lstStyle/>
          <a:p>
            <a:r>
              <a:rPr lang="ru-RU" dirty="0" smtClean="0"/>
              <a:t>Депортация.</a:t>
            </a:r>
            <a:endParaRPr lang="ru-RU" dirty="0"/>
          </a:p>
        </p:txBody>
      </p:sp>
      <p:sp>
        <p:nvSpPr>
          <p:cNvPr id="6" name="Прямоугольник 5"/>
          <p:cNvSpPr/>
          <p:nvPr/>
        </p:nvSpPr>
        <p:spPr>
          <a:xfrm>
            <a:off x="2843808" y="5877272"/>
            <a:ext cx="1005403" cy="369332"/>
          </a:xfrm>
          <a:prstGeom prst="rect">
            <a:avLst/>
          </a:prstGeom>
        </p:spPr>
        <p:txBody>
          <a:bodyPr wrap="none">
            <a:spAutoFit/>
          </a:bodyPr>
          <a:lstStyle/>
          <a:p>
            <a:r>
              <a:rPr lang="ru-RU" dirty="0">
                <a:hlinkClick r:id="rId2" action="ppaction://hlinksldjump"/>
              </a:rPr>
              <a:t>Домой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Личности </a:t>
            </a:r>
            <a:r>
              <a:rPr lang="ru-RU" dirty="0"/>
              <a:t>- 40</a:t>
            </a:r>
          </a:p>
        </p:txBody>
      </p:sp>
      <p:sp>
        <p:nvSpPr>
          <p:cNvPr id="3" name="Содержимое 2"/>
          <p:cNvSpPr>
            <a:spLocks noGrp="1"/>
          </p:cNvSpPr>
          <p:nvPr>
            <p:ph idx="1"/>
          </p:nvPr>
        </p:nvSpPr>
        <p:spPr>
          <a:xfrm>
            <a:off x="107504" y="1412776"/>
            <a:ext cx="8928992" cy="1730472"/>
          </a:xfrm>
        </p:spPr>
        <p:txBody>
          <a:bodyPr>
            <a:noAutofit/>
          </a:bodyPr>
          <a:lstStyle/>
          <a:p>
            <a:pPr>
              <a:buNone/>
            </a:pPr>
            <a:r>
              <a:rPr lang="ru-RU" sz="1800" b="1" dirty="0" smtClean="0"/>
              <a:t>Во время одной из диверсионных операций девушку поймали немцы. Ее пытали, заставляя выдать своих. Девушка героически вынесла все испытания, не сказав врагам ни слова. Видя, что добиться от юной партизанки ничего невозможно, ее решили повесить.</a:t>
            </a:r>
            <a:br>
              <a:rPr lang="ru-RU" sz="1800" b="1" dirty="0" smtClean="0"/>
            </a:br>
            <a:r>
              <a:rPr lang="ru-RU" sz="1800" b="1" dirty="0" smtClean="0"/>
              <a:t/>
            </a:r>
            <a:br>
              <a:rPr lang="ru-RU" sz="1800" b="1" dirty="0" smtClean="0"/>
            </a:br>
            <a:r>
              <a:rPr lang="ru-RU" sz="1800" b="1" dirty="0" smtClean="0"/>
              <a:t>Девушка стойко приняла испытания. За мгновение до смерти она крикнула собравшимся местным жителям: «Товарищи, победа будет за нами. Немецкие солдаты, пока не поздно, сдавайтесь в плен!» Мужество девушки так потрясло крестьян, что позже они пересказали эту историю фронтовым корреспондентам. И после публикации в газете «Правда» о подвиге девушки  узнала все страна. Она стала первой женщиной, удостоенной звания Героя Советского Союза во время Великой Отечественной войны.</a:t>
            </a:r>
            <a:endParaRPr lang="ru-RU" sz="1800" b="1" dirty="0"/>
          </a:p>
        </p:txBody>
      </p:sp>
      <p:sp>
        <p:nvSpPr>
          <p:cNvPr id="5" name="TextBox 4"/>
          <p:cNvSpPr txBox="1"/>
          <p:nvPr/>
        </p:nvSpPr>
        <p:spPr>
          <a:xfrm>
            <a:off x="179512" y="5301208"/>
            <a:ext cx="5976664" cy="369332"/>
          </a:xfrm>
          <a:prstGeom prst="rect">
            <a:avLst/>
          </a:prstGeom>
          <a:noFill/>
        </p:spPr>
        <p:txBody>
          <a:bodyPr wrap="square" rtlCol="0">
            <a:spAutoFit/>
          </a:bodyPr>
          <a:lstStyle/>
          <a:p>
            <a:r>
              <a:rPr lang="ru-RU" b="1" dirty="0" smtClean="0"/>
              <a:t>Зоя Космодемьянская</a:t>
            </a:r>
            <a:endParaRPr lang="ru-RU" b="1" dirty="0"/>
          </a:p>
        </p:txBody>
      </p:sp>
      <p:sp>
        <p:nvSpPr>
          <p:cNvPr id="6" name="Прямоугольник 5"/>
          <p:cNvSpPr/>
          <p:nvPr/>
        </p:nvSpPr>
        <p:spPr>
          <a:xfrm>
            <a:off x="3203848" y="6021288"/>
            <a:ext cx="1005403" cy="369332"/>
          </a:xfrm>
          <a:prstGeom prst="rect">
            <a:avLst/>
          </a:prstGeom>
        </p:spPr>
        <p:txBody>
          <a:bodyPr wrap="none">
            <a:spAutoFit/>
          </a:bodyPr>
          <a:lstStyle/>
          <a:p>
            <a:r>
              <a:rPr lang="ru-RU" dirty="0">
                <a:hlinkClick r:id="rId2" action="ppaction://hlinksldjump"/>
              </a:rPr>
              <a:t>Домой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1399032"/>
          </a:xfrm>
        </p:spPr>
        <p:txBody>
          <a:bodyPr/>
          <a:lstStyle/>
          <a:p>
            <a:pPr algn="ctr"/>
            <a:r>
              <a:rPr lang="ru-RU" dirty="0"/>
              <a:t>Даты - 40</a:t>
            </a:r>
          </a:p>
        </p:txBody>
      </p:sp>
      <p:sp>
        <p:nvSpPr>
          <p:cNvPr id="8" name="Прямоугольник 7"/>
          <p:cNvSpPr/>
          <p:nvPr/>
        </p:nvSpPr>
        <p:spPr>
          <a:xfrm>
            <a:off x="4211960" y="6381328"/>
            <a:ext cx="1005403" cy="369332"/>
          </a:xfrm>
          <a:prstGeom prst="rect">
            <a:avLst/>
          </a:prstGeom>
        </p:spPr>
        <p:txBody>
          <a:bodyPr wrap="none">
            <a:spAutoFit/>
          </a:bodyPr>
          <a:lstStyle/>
          <a:p>
            <a:r>
              <a:rPr lang="ru-RU" dirty="0">
                <a:hlinkClick r:id="rId2" action="ppaction://hlinksldjump"/>
              </a:rPr>
              <a:t>Домой</a:t>
            </a:r>
            <a:endParaRPr lang="ru-RU" dirty="0"/>
          </a:p>
        </p:txBody>
      </p:sp>
      <p:sp>
        <p:nvSpPr>
          <p:cNvPr id="9" name="Прямоугольник 8"/>
          <p:cNvSpPr/>
          <p:nvPr/>
        </p:nvSpPr>
        <p:spPr>
          <a:xfrm>
            <a:off x="2286000" y="1643050"/>
            <a:ext cx="4572000" cy="584775"/>
          </a:xfrm>
          <a:prstGeom prst="rect">
            <a:avLst/>
          </a:prstGeom>
        </p:spPr>
        <p:txBody>
          <a:bodyPr wrap="square">
            <a:spAutoFit/>
          </a:bodyPr>
          <a:lstStyle/>
          <a:p>
            <a:r>
              <a:rPr lang="ru-RU" sz="3200" b="1" i="1" dirty="0" smtClean="0"/>
              <a:t>6 июня  1944 г.</a:t>
            </a:r>
            <a:r>
              <a:rPr lang="ru-RU" sz="3200" dirty="0" smtClean="0"/>
              <a:t> --</a:t>
            </a:r>
            <a:endParaRPr lang="ru-RU" sz="3200" dirty="0"/>
          </a:p>
        </p:txBody>
      </p:sp>
      <p:sp>
        <p:nvSpPr>
          <p:cNvPr id="10" name="Прямоугольник 9"/>
          <p:cNvSpPr/>
          <p:nvPr/>
        </p:nvSpPr>
        <p:spPr>
          <a:xfrm>
            <a:off x="912188" y="4235235"/>
            <a:ext cx="5857900" cy="1200329"/>
          </a:xfrm>
          <a:prstGeom prst="rect">
            <a:avLst/>
          </a:prstGeom>
        </p:spPr>
        <p:txBody>
          <a:bodyPr wrap="square">
            <a:spAutoFit/>
          </a:bodyPr>
          <a:lstStyle/>
          <a:p>
            <a:r>
              <a:rPr lang="ru-RU" sz="2400" b="1" dirty="0" smtClean="0"/>
              <a:t>– Нормандская десантная операция союзных войск.</a:t>
            </a:r>
          </a:p>
          <a:p>
            <a:r>
              <a:rPr lang="ru-RU" sz="2400" b="1" dirty="0" smtClean="0"/>
              <a:t> Открытие второго фронта</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ppt_x"/>
                                          </p:val>
                                        </p:tav>
                                        <p:tav tm="100000">
                                          <p:val>
                                            <p:strVal val="#ppt_x"/>
                                          </p:val>
                                        </p:tav>
                                      </p:tavLst>
                                    </p:anim>
                                    <p:anim calcmode="lin" valueType="num">
                                      <p:cBhvr additive="base">
                                        <p:cTn id="8"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6632"/>
            <a:ext cx="7498080" cy="1143000"/>
          </a:xfrm>
        </p:spPr>
        <p:txBody>
          <a:bodyPr/>
          <a:lstStyle/>
          <a:p>
            <a:pPr algn="ctr"/>
            <a:r>
              <a:rPr lang="ru-RU" dirty="0" smtClean="0"/>
              <a:t>10 Сталинских ударов </a:t>
            </a:r>
            <a:r>
              <a:rPr lang="ru-RU" dirty="0"/>
              <a:t>- 40</a:t>
            </a:r>
          </a:p>
        </p:txBody>
      </p:sp>
      <p:sp>
        <p:nvSpPr>
          <p:cNvPr id="3" name="Содержимое 2"/>
          <p:cNvSpPr>
            <a:spLocks noGrp="1"/>
          </p:cNvSpPr>
          <p:nvPr>
            <p:ph idx="1"/>
          </p:nvPr>
        </p:nvSpPr>
        <p:spPr>
          <a:xfrm>
            <a:off x="1115616" y="1124744"/>
            <a:ext cx="8028384" cy="4104456"/>
          </a:xfrm>
        </p:spPr>
        <p:txBody>
          <a:bodyPr>
            <a:normAutofit/>
          </a:bodyPr>
          <a:lstStyle/>
          <a:p>
            <a:pPr>
              <a:buNone/>
            </a:pPr>
            <a:r>
              <a:rPr lang="ru-RU" dirty="0" smtClean="0"/>
              <a:t> </a:t>
            </a:r>
            <a:r>
              <a:rPr lang="ru-RU" dirty="0" err="1" smtClean="0">
                <a:hlinkClick r:id="rId2"/>
              </a:rPr>
              <a:t>Ленинградско</a:t>
            </a:r>
            <a:r>
              <a:rPr lang="ru-RU" dirty="0" smtClean="0">
                <a:hlinkClick r:id="rId2"/>
              </a:rPr>
              <a:t>-Новгородская операция</a:t>
            </a:r>
            <a:r>
              <a:rPr lang="ru-RU" dirty="0"/>
              <a:t> </a:t>
            </a:r>
            <a:r>
              <a:rPr lang="ru-RU" dirty="0" smtClean="0"/>
              <a:t>проводилась…. Результат этой операции: </a:t>
            </a:r>
            <a:endParaRPr lang="ru-RU" dirty="0"/>
          </a:p>
        </p:txBody>
      </p:sp>
      <p:sp>
        <p:nvSpPr>
          <p:cNvPr id="6" name="Прямоугольник 5"/>
          <p:cNvSpPr/>
          <p:nvPr/>
        </p:nvSpPr>
        <p:spPr>
          <a:xfrm>
            <a:off x="1691680" y="6488668"/>
            <a:ext cx="1005403" cy="369332"/>
          </a:xfrm>
          <a:prstGeom prst="rect">
            <a:avLst/>
          </a:prstGeom>
        </p:spPr>
        <p:txBody>
          <a:bodyPr wrap="none">
            <a:spAutoFit/>
          </a:bodyPr>
          <a:lstStyle/>
          <a:p>
            <a:r>
              <a:rPr lang="ru-RU" dirty="0">
                <a:hlinkClick r:id="rId3" action="ppaction://hlinksldjump"/>
              </a:rPr>
              <a:t>Домой</a:t>
            </a:r>
            <a:endParaRPr lang="ru-RU" dirty="0"/>
          </a:p>
        </p:txBody>
      </p:sp>
      <p:sp>
        <p:nvSpPr>
          <p:cNvPr id="9" name="Прямоугольник 8"/>
          <p:cNvSpPr/>
          <p:nvPr/>
        </p:nvSpPr>
        <p:spPr>
          <a:xfrm>
            <a:off x="928662" y="3071810"/>
            <a:ext cx="5929338" cy="2862322"/>
          </a:xfrm>
          <a:prstGeom prst="rect">
            <a:avLst/>
          </a:prstGeom>
        </p:spPr>
        <p:txBody>
          <a:bodyPr wrap="square">
            <a:spAutoFit/>
          </a:bodyPr>
          <a:lstStyle/>
          <a:p>
            <a:r>
              <a:rPr lang="ru-RU" sz="2000" b="1" dirty="0" smtClean="0"/>
              <a:t>проводилась  с 14января — 1 марта 1944 года силами Ленинградского, </a:t>
            </a:r>
            <a:r>
              <a:rPr lang="ru-RU" sz="2000" b="1" dirty="0" err="1" smtClean="0"/>
              <a:t>Волховского</a:t>
            </a:r>
            <a:r>
              <a:rPr lang="ru-RU" sz="2000" b="1" dirty="0" smtClean="0"/>
              <a:t> и 2-го Прибалтийского фронтов, а также Балтийского флота. В результате данного удара была окончательно снята блокада Ленинграда, освобождена Ленинградская область (в том числе входившая в неё территория нынешней Новгородской), часть Калининской области и Эстонской ССР.</a:t>
            </a:r>
            <a:endParaRPr lang="ru-RU"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ppt_x"/>
                                          </p:val>
                                        </p:tav>
                                        <p:tav tm="100000">
                                          <p:val>
                                            <p:strVal val="#ppt_x"/>
                                          </p:val>
                                        </p:tav>
                                      </p:tavLst>
                                    </p:anim>
                                    <p:anim calcmode="lin" valueType="num">
                                      <p:cBhvr additive="base">
                                        <p:cTn id="8"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8229600" cy="1399032"/>
          </a:xfrm>
        </p:spPr>
        <p:txBody>
          <a:bodyPr>
            <a:normAutofit fontScale="90000"/>
          </a:bodyPr>
          <a:lstStyle/>
          <a:p>
            <a:pPr algn="ctr"/>
            <a:r>
              <a:rPr lang="ru-RU" dirty="0" smtClean="0"/>
              <a:t> Конференции времен Великой Отечественной войны- </a:t>
            </a:r>
            <a:r>
              <a:rPr lang="ru-RU" dirty="0"/>
              <a:t>40</a:t>
            </a:r>
          </a:p>
        </p:txBody>
      </p:sp>
      <p:sp>
        <p:nvSpPr>
          <p:cNvPr id="3" name="Содержимое 2"/>
          <p:cNvSpPr>
            <a:spLocks noGrp="1"/>
          </p:cNvSpPr>
          <p:nvPr>
            <p:ph idx="1"/>
          </p:nvPr>
        </p:nvSpPr>
        <p:spPr>
          <a:xfrm>
            <a:off x="1928794" y="1714488"/>
            <a:ext cx="6429420" cy="3000396"/>
          </a:xfrm>
        </p:spPr>
        <p:txBody>
          <a:bodyPr>
            <a:normAutofit/>
          </a:bodyPr>
          <a:lstStyle/>
          <a:p>
            <a:r>
              <a:rPr lang="ru-RU" b="1" dirty="0" smtClean="0"/>
              <a:t>На какой конференции было принято решении о созыве Учредительной конференции  для выработки Устава ООН?</a:t>
            </a:r>
            <a:endParaRPr lang="ru-RU" dirty="0" smtClean="0"/>
          </a:p>
        </p:txBody>
      </p:sp>
      <p:sp>
        <p:nvSpPr>
          <p:cNvPr id="6" name="Прямоугольник 5"/>
          <p:cNvSpPr/>
          <p:nvPr/>
        </p:nvSpPr>
        <p:spPr>
          <a:xfrm>
            <a:off x="3203848" y="6309320"/>
            <a:ext cx="1005403" cy="369332"/>
          </a:xfrm>
          <a:prstGeom prst="rect">
            <a:avLst/>
          </a:prstGeom>
        </p:spPr>
        <p:txBody>
          <a:bodyPr wrap="none">
            <a:spAutoFit/>
          </a:bodyPr>
          <a:lstStyle/>
          <a:p>
            <a:r>
              <a:rPr lang="ru-RU" dirty="0">
                <a:hlinkClick r:id="rId2" action="ppaction://hlinksldjump"/>
              </a:rPr>
              <a:t>Домой</a:t>
            </a:r>
            <a:endParaRPr lang="ru-RU" dirty="0"/>
          </a:p>
        </p:txBody>
      </p:sp>
      <p:sp>
        <p:nvSpPr>
          <p:cNvPr id="8" name="Прямоугольник 7"/>
          <p:cNvSpPr/>
          <p:nvPr/>
        </p:nvSpPr>
        <p:spPr>
          <a:xfrm>
            <a:off x="5643570" y="5691157"/>
            <a:ext cx="3143272" cy="830997"/>
          </a:xfrm>
          <a:prstGeom prst="rect">
            <a:avLst/>
          </a:prstGeom>
        </p:spPr>
        <p:txBody>
          <a:bodyPr wrap="square">
            <a:spAutoFit/>
          </a:bodyPr>
          <a:lstStyle/>
          <a:p>
            <a:r>
              <a:rPr lang="ru-RU" sz="2400" b="1" dirty="0" smtClean="0"/>
              <a:t>Ялтинская</a:t>
            </a:r>
            <a:endParaRPr lang="ru-RU" sz="2400" dirty="0" smtClean="0"/>
          </a:p>
          <a:p>
            <a:r>
              <a:rPr lang="ru-RU" sz="2400" b="1" dirty="0" smtClean="0"/>
              <a:t>конференция.</a:t>
            </a:r>
            <a:endParaRPr lang="ru-RU"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Гонка вооружений и международные конфликты </a:t>
            </a:r>
            <a:r>
              <a:rPr lang="ru-RU" dirty="0"/>
              <a:t>- 40</a:t>
            </a:r>
          </a:p>
        </p:txBody>
      </p:sp>
      <p:sp>
        <p:nvSpPr>
          <p:cNvPr id="3" name="Содержимое 2"/>
          <p:cNvSpPr>
            <a:spLocks noGrp="1"/>
          </p:cNvSpPr>
          <p:nvPr>
            <p:ph idx="1"/>
          </p:nvPr>
        </p:nvSpPr>
        <p:spPr>
          <a:xfrm>
            <a:off x="0" y="2214554"/>
            <a:ext cx="9144000" cy="2000264"/>
          </a:xfrm>
        </p:spPr>
        <p:txBody>
          <a:bodyPr/>
          <a:lstStyle/>
          <a:p>
            <a:pPr>
              <a:buNone/>
            </a:pPr>
            <a:r>
              <a:rPr lang="ru-RU" dirty="0" smtClean="0"/>
              <a:t>         1950-1953 г.г.  В какой стране произошли военные столкновения? Причина. Ход. Итоги .</a:t>
            </a:r>
            <a:endParaRPr lang="ru-RU" dirty="0"/>
          </a:p>
        </p:txBody>
      </p:sp>
      <p:sp>
        <p:nvSpPr>
          <p:cNvPr id="6" name="Прямоугольник 5"/>
          <p:cNvSpPr/>
          <p:nvPr/>
        </p:nvSpPr>
        <p:spPr>
          <a:xfrm>
            <a:off x="4860032" y="6381328"/>
            <a:ext cx="1005403" cy="369332"/>
          </a:xfrm>
          <a:prstGeom prst="rect">
            <a:avLst/>
          </a:prstGeom>
        </p:spPr>
        <p:txBody>
          <a:bodyPr wrap="none">
            <a:spAutoFit/>
          </a:bodyPr>
          <a:lstStyle/>
          <a:p>
            <a:r>
              <a:rPr lang="ru-RU" dirty="0">
                <a:hlinkClick r:id="rId2" action="ppaction://hlinksldjump"/>
              </a:rPr>
              <a:t>Домой</a:t>
            </a:r>
            <a:endParaRPr lang="ru-RU" dirty="0"/>
          </a:p>
        </p:txBody>
      </p:sp>
      <p:sp>
        <p:nvSpPr>
          <p:cNvPr id="7" name="TextBox 6"/>
          <p:cNvSpPr txBox="1"/>
          <p:nvPr/>
        </p:nvSpPr>
        <p:spPr>
          <a:xfrm>
            <a:off x="251520" y="5589240"/>
            <a:ext cx="7392314" cy="830997"/>
          </a:xfrm>
          <a:prstGeom prst="rect">
            <a:avLst/>
          </a:prstGeom>
          <a:noFill/>
        </p:spPr>
        <p:txBody>
          <a:bodyPr wrap="square" rtlCol="0">
            <a:spAutoFit/>
          </a:bodyPr>
          <a:lstStyle/>
          <a:p>
            <a:r>
              <a:rPr lang="ru-RU" dirty="0" smtClean="0"/>
              <a:t> </a:t>
            </a:r>
            <a:r>
              <a:rPr lang="ru-RU" sz="2400" b="1" dirty="0" smtClean="0"/>
              <a:t>Война в Корее. Противоречия между Севером и Югом. Разделение страны по 38 параллели.</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Термины - 40</a:t>
            </a:r>
          </a:p>
        </p:txBody>
      </p:sp>
      <p:sp>
        <p:nvSpPr>
          <p:cNvPr id="3" name="Содержимое 2"/>
          <p:cNvSpPr>
            <a:spLocks noGrp="1"/>
          </p:cNvSpPr>
          <p:nvPr>
            <p:ph idx="1"/>
          </p:nvPr>
        </p:nvSpPr>
        <p:spPr/>
        <p:txBody>
          <a:bodyPr>
            <a:normAutofit/>
          </a:bodyPr>
          <a:lstStyle/>
          <a:p>
            <a:pPr>
              <a:buNone/>
            </a:pPr>
            <a:r>
              <a:rPr lang="ru-RU" dirty="0" smtClean="0"/>
              <a:t>     </a:t>
            </a:r>
            <a:r>
              <a:rPr lang="ru-RU" sz="2400" dirty="0" smtClean="0"/>
              <a:t>Название крупной операции советских партизан во время Великой Отечественной войны в августе-сентябре 1943 по выводу из строя железнодорожных коммуникаций противника на оккупированной территории Ленинградской, Калининской, Смоленской и Орловской областей, Белоруссии и части Украины.</a:t>
            </a:r>
            <a:endParaRPr lang="ru-RU" sz="2400" dirty="0"/>
          </a:p>
        </p:txBody>
      </p:sp>
      <p:sp>
        <p:nvSpPr>
          <p:cNvPr id="4" name="TextBox 3"/>
          <p:cNvSpPr txBox="1"/>
          <p:nvPr/>
        </p:nvSpPr>
        <p:spPr>
          <a:xfrm>
            <a:off x="683568" y="5157192"/>
            <a:ext cx="2592288" cy="461665"/>
          </a:xfrm>
          <a:prstGeom prst="rect">
            <a:avLst/>
          </a:prstGeom>
          <a:noFill/>
        </p:spPr>
        <p:txBody>
          <a:bodyPr wrap="square" rtlCol="0">
            <a:spAutoFit/>
          </a:bodyPr>
          <a:lstStyle/>
          <a:p>
            <a:r>
              <a:rPr lang="ru-RU" sz="2400" b="1" dirty="0" smtClean="0"/>
              <a:t>Рельсовая война</a:t>
            </a:r>
            <a:endParaRPr lang="ru-RU" sz="2400" b="1" dirty="0"/>
          </a:p>
        </p:txBody>
      </p:sp>
      <p:sp>
        <p:nvSpPr>
          <p:cNvPr id="6" name="Прямоугольник 5"/>
          <p:cNvSpPr/>
          <p:nvPr/>
        </p:nvSpPr>
        <p:spPr>
          <a:xfrm>
            <a:off x="2699792" y="6021288"/>
            <a:ext cx="1005403" cy="369332"/>
          </a:xfrm>
          <a:prstGeom prst="rect">
            <a:avLst/>
          </a:prstGeom>
        </p:spPr>
        <p:txBody>
          <a:bodyPr wrap="none">
            <a:spAutoFit/>
          </a:bodyPr>
          <a:lstStyle/>
          <a:p>
            <a:r>
              <a:rPr lang="ru-RU" dirty="0">
                <a:hlinkClick r:id="rId2" action="ppaction://hlinksldjump"/>
              </a:rPr>
              <a:t>Домой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Личности </a:t>
            </a:r>
            <a:r>
              <a:rPr lang="ru-RU" dirty="0"/>
              <a:t>- 10</a:t>
            </a:r>
          </a:p>
        </p:txBody>
      </p:sp>
      <p:sp>
        <p:nvSpPr>
          <p:cNvPr id="3" name="Содержимое 2"/>
          <p:cNvSpPr>
            <a:spLocks noGrp="1"/>
          </p:cNvSpPr>
          <p:nvPr>
            <p:ph idx="1"/>
          </p:nvPr>
        </p:nvSpPr>
        <p:spPr>
          <a:xfrm>
            <a:off x="0" y="1268760"/>
            <a:ext cx="9144000" cy="3168352"/>
          </a:xfrm>
        </p:spPr>
        <p:txBody>
          <a:bodyPr>
            <a:normAutofit lnSpcReduction="10000"/>
          </a:bodyPr>
          <a:lstStyle/>
          <a:p>
            <a:pPr>
              <a:buNone/>
            </a:pPr>
            <a:r>
              <a:rPr lang="ru-RU" dirty="0"/>
              <a:t>Этому человеку, несмотря на его многочисленные заслуги, Сталин </a:t>
            </a:r>
            <a:r>
              <a:rPr lang="ru-RU" dirty="0" smtClean="0"/>
              <a:t>обвинил </a:t>
            </a:r>
            <a:r>
              <a:rPr lang="ru-RU" dirty="0"/>
              <a:t>в сколачивании группы недовольных офицеров, в неуважении к Сталину. Были арестованы сослуживцы этого военного деятеля. Назовите его и его звание в Великой Отечественной войне, а также его народное прозвище.</a:t>
            </a:r>
          </a:p>
        </p:txBody>
      </p:sp>
      <p:sp>
        <p:nvSpPr>
          <p:cNvPr id="5" name="TextBox 4"/>
          <p:cNvSpPr txBox="1"/>
          <p:nvPr/>
        </p:nvSpPr>
        <p:spPr>
          <a:xfrm>
            <a:off x="539552" y="5013176"/>
            <a:ext cx="4176464" cy="923330"/>
          </a:xfrm>
          <a:prstGeom prst="rect">
            <a:avLst/>
          </a:prstGeom>
          <a:noFill/>
        </p:spPr>
        <p:txBody>
          <a:bodyPr wrap="square" rtlCol="0">
            <a:spAutoFit/>
          </a:bodyPr>
          <a:lstStyle/>
          <a:p>
            <a:r>
              <a:rPr lang="ru-RU" dirty="0"/>
              <a:t>Георгий Константинович Жуков</a:t>
            </a:r>
          </a:p>
          <a:p>
            <a:r>
              <a:rPr lang="ru-RU" dirty="0"/>
              <a:t>Маршал СССР</a:t>
            </a:r>
          </a:p>
          <a:p>
            <a:r>
              <a:rPr lang="ru-RU" dirty="0"/>
              <a:t>«Маршал победы»</a:t>
            </a:r>
          </a:p>
        </p:txBody>
      </p:sp>
      <p:sp>
        <p:nvSpPr>
          <p:cNvPr id="7" name="Прямоугольник 6"/>
          <p:cNvSpPr/>
          <p:nvPr/>
        </p:nvSpPr>
        <p:spPr>
          <a:xfrm>
            <a:off x="3491880" y="6021288"/>
            <a:ext cx="1005403" cy="369332"/>
          </a:xfrm>
          <a:prstGeom prst="rect">
            <a:avLst/>
          </a:prstGeom>
        </p:spPr>
        <p:txBody>
          <a:bodyPr wrap="none">
            <a:spAutoFit/>
          </a:bodyPr>
          <a:lstStyle/>
          <a:p>
            <a:r>
              <a:rPr lang="ru-RU" dirty="0">
                <a:hlinkClick r:id="rId2" action="ppaction://hlinksldjump"/>
              </a:rPr>
              <a:t>Домой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Даты - 10</a:t>
            </a:r>
          </a:p>
        </p:txBody>
      </p:sp>
      <p:sp>
        <p:nvSpPr>
          <p:cNvPr id="3" name="Содержимое 2"/>
          <p:cNvSpPr>
            <a:spLocks noGrp="1"/>
          </p:cNvSpPr>
          <p:nvPr>
            <p:ph idx="1"/>
          </p:nvPr>
        </p:nvSpPr>
        <p:spPr/>
        <p:txBody>
          <a:bodyPr/>
          <a:lstStyle/>
          <a:p>
            <a:pPr>
              <a:buNone/>
            </a:pPr>
            <a:r>
              <a:rPr lang="ru-RU" dirty="0"/>
              <a:t>Назовите дату четвёртой пятилетки или первой пятилетки после войны.</a:t>
            </a:r>
          </a:p>
        </p:txBody>
      </p:sp>
      <p:sp>
        <p:nvSpPr>
          <p:cNvPr id="4" name="TextBox 3"/>
          <p:cNvSpPr txBox="1"/>
          <p:nvPr/>
        </p:nvSpPr>
        <p:spPr>
          <a:xfrm>
            <a:off x="467544" y="5013176"/>
            <a:ext cx="2376264" cy="369332"/>
          </a:xfrm>
          <a:prstGeom prst="rect">
            <a:avLst/>
          </a:prstGeom>
          <a:noFill/>
        </p:spPr>
        <p:txBody>
          <a:bodyPr wrap="square" rtlCol="0">
            <a:spAutoFit/>
          </a:bodyPr>
          <a:lstStyle/>
          <a:p>
            <a:r>
              <a:rPr lang="ru-RU" dirty="0"/>
              <a:t>1946-1950 годы</a:t>
            </a:r>
          </a:p>
        </p:txBody>
      </p:sp>
      <p:sp>
        <p:nvSpPr>
          <p:cNvPr id="6" name="Прямоугольник 5"/>
          <p:cNvSpPr/>
          <p:nvPr/>
        </p:nvSpPr>
        <p:spPr>
          <a:xfrm>
            <a:off x="2627784" y="5877272"/>
            <a:ext cx="1005403" cy="369332"/>
          </a:xfrm>
          <a:prstGeom prst="rect">
            <a:avLst/>
          </a:prstGeom>
        </p:spPr>
        <p:txBody>
          <a:bodyPr wrap="none">
            <a:spAutoFit/>
          </a:bodyPr>
          <a:lstStyle/>
          <a:p>
            <a:r>
              <a:rPr lang="ru-RU" dirty="0">
                <a:hlinkClick r:id="rId2" action="ppaction://hlinksldjump"/>
              </a:rPr>
              <a:t>Домой</a:t>
            </a:r>
            <a:endParaRPr lang="ru-RU" dirty="0"/>
          </a:p>
        </p:txBody>
      </p:sp>
      <p:pic>
        <p:nvPicPr>
          <p:cNvPr id="7" name="Рисунок 6" descr="pjatiletka_student_3.jpg"/>
          <p:cNvPicPr>
            <a:picLocks noChangeAspect="1"/>
          </p:cNvPicPr>
          <p:nvPr/>
        </p:nvPicPr>
        <p:blipFill>
          <a:blip r:embed="rId3" cstate="print"/>
          <a:stretch>
            <a:fillRect/>
          </a:stretch>
        </p:blipFill>
        <p:spPr>
          <a:xfrm>
            <a:off x="5076056" y="3068960"/>
            <a:ext cx="2535561" cy="37170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10 Сталинских ударов </a:t>
            </a:r>
            <a:r>
              <a:rPr lang="ru-RU" dirty="0"/>
              <a:t>- 10</a:t>
            </a:r>
          </a:p>
        </p:txBody>
      </p:sp>
      <p:sp>
        <p:nvSpPr>
          <p:cNvPr id="3" name="Содержимое 2"/>
          <p:cNvSpPr>
            <a:spLocks noGrp="1"/>
          </p:cNvSpPr>
          <p:nvPr>
            <p:ph idx="1"/>
          </p:nvPr>
        </p:nvSpPr>
        <p:spPr>
          <a:xfrm>
            <a:off x="0" y="1268760"/>
            <a:ext cx="9073008" cy="3446124"/>
          </a:xfrm>
        </p:spPr>
        <p:txBody>
          <a:bodyPr>
            <a:normAutofit lnSpcReduction="10000"/>
          </a:bodyPr>
          <a:lstStyle/>
          <a:p>
            <a:pPr>
              <a:buNone/>
            </a:pPr>
            <a:r>
              <a:rPr lang="ru-RU" sz="2400" dirty="0" smtClean="0"/>
              <a:t>В июне—июле 1944 года в Белоруссии были проведены наступательные операции войск 1-го Прибалтийского, 1-го, 2-го и 3-го Белорусских фронтов. Советские войска разгромили группу немецких армий «Центр» и уничтожили 30 дивизий противника восточнее Минска. В результате пятого удара были освобождены Белорусская ССР, большая часть Литовской ССР и значительная часть Польши. Советские войска форсировали реку Неман и вышли к реке Висла и непосредственно к границам Германии</a:t>
            </a:r>
            <a:r>
              <a:rPr lang="ru-RU" dirty="0" smtClean="0"/>
              <a:t>.</a:t>
            </a:r>
            <a:endParaRPr lang="ru-RU" dirty="0"/>
          </a:p>
        </p:txBody>
      </p:sp>
      <p:sp>
        <p:nvSpPr>
          <p:cNvPr id="8" name="Прямоугольник 7"/>
          <p:cNvSpPr/>
          <p:nvPr/>
        </p:nvSpPr>
        <p:spPr>
          <a:xfrm>
            <a:off x="3419872" y="6237312"/>
            <a:ext cx="1005403" cy="369332"/>
          </a:xfrm>
          <a:prstGeom prst="rect">
            <a:avLst/>
          </a:prstGeom>
        </p:spPr>
        <p:txBody>
          <a:bodyPr wrap="none">
            <a:spAutoFit/>
          </a:bodyPr>
          <a:lstStyle/>
          <a:p>
            <a:r>
              <a:rPr lang="ru-RU" dirty="0">
                <a:hlinkClick r:id="rId2" action="ppaction://hlinksldjump"/>
              </a:rPr>
              <a:t>Домой</a:t>
            </a:r>
            <a:endParaRPr lang="ru-RU" dirty="0"/>
          </a:p>
        </p:txBody>
      </p:sp>
      <p:sp>
        <p:nvSpPr>
          <p:cNvPr id="11" name="Прямоугольник 10"/>
          <p:cNvSpPr/>
          <p:nvPr/>
        </p:nvSpPr>
        <p:spPr>
          <a:xfrm>
            <a:off x="428596" y="5214950"/>
            <a:ext cx="8286808" cy="923330"/>
          </a:xfrm>
          <a:prstGeom prst="rect">
            <a:avLst/>
          </a:prstGeom>
        </p:spPr>
        <p:txBody>
          <a:bodyPr wrap="square">
            <a:spAutoFit/>
          </a:bodyPr>
          <a:lstStyle/>
          <a:p>
            <a:r>
              <a:rPr lang="ru-RU" b="1" dirty="0" smtClean="0"/>
              <a:t> Операция «Багратион» (23 июня – 29 августа 1944 г.)</a:t>
            </a:r>
            <a:endParaRPr lang="ru-RU" dirty="0" smtClean="0"/>
          </a:p>
          <a:p>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ppt_x"/>
                                          </p:val>
                                        </p:tav>
                                        <p:tav tm="100000">
                                          <p:val>
                                            <p:strVal val="#ppt_x"/>
                                          </p:val>
                                        </p:tav>
                                      </p:tavLst>
                                    </p:anim>
                                    <p:anim calcmode="lin" valueType="num">
                                      <p:cBhvr additive="base">
                                        <p:cTn id="8"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0"/>
            <a:ext cx="8076464" cy="1571612"/>
          </a:xfrm>
        </p:spPr>
        <p:txBody>
          <a:bodyPr>
            <a:normAutofit/>
          </a:bodyPr>
          <a:lstStyle/>
          <a:p>
            <a:pPr algn="ctr"/>
            <a:r>
              <a:rPr lang="ru-RU" dirty="0" smtClean="0"/>
              <a:t>Конференции времен Великой Отечественной войны- </a:t>
            </a:r>
            <a:r>
              <a:rPr lang="ru-RU" dirty="0"/>
              <a:t>10</a:t>
            </a:r>
          </a:p>
        </p:txBody>
      </p:sp>
      <p:sp>
        <p:nvSpPr>
          <p:cNvPr id="3" name="Содержимое 2"/>
          <p:cNvSpPr>
            <a:spLocks noGrp="1"/>
          </p:cNvSpPr>
          <p:nvPr>
            <p:ph idx="1"/>
          </p:nvPr>
        </p:nvSpPr>
        <p:spPr>
          <a:xfrm>
            <a:off x="571472" y="1714488"/>
            <a:ext cx="8229600" cy="2588298"/>
          </a:xfrm>
        </p:spPr>
        <p:txBody>
          <a:bodyPr>
            <a:normAutofit fontScale="85000" lnSpcReduction="10000"/>
          </a:bodyPr>
          <a:lstStyle/>
          <a:p>
            <a:pPr>
              <a:buNone/>
            </a:pPr>
            <a:r>
              <a:rPr lang="ru-RU" dirty="0" smtClean="0"/>
              <a:t>28 ноября — 1декабря 1943 года.</a:t>
            </a:r>
          </a:p>
          <a:p>
            <a:pPr>
              <a:buNone/>
            </a:pPr>
            <a:r>
              <a:rPr lang="ru-RU" dirty="0" smtClean="0"/>
              <a:t>Страны-участницы-- США, Великобритания, СССР.</a:t>
            </a:r>
          </a:p>
          <a:p>
            <a:pPr>
              <a:buNone/>
            </a:pPr>
            <a:r>
              <a:rPr lang="ru-RU" dirty="0" smtClean="0"/>
              <a:t>Обсуждались нужды СССР в деле войны и включение</a:t>
            </a:r>
          </a:p>
          <a:p>
            <a:pPr>
              <a:buNone/>
            </a:pPr>
            <a:r>
              <a:rPr lang="ru-RU" dirty="0" smtClean="0"/>
              <a:t>США и в борьбу с фашизмом.</a:t>
            </a:r>
            <a:br>
              <a:rPr lang="ru-RU" dirty="0" smtClean="0"/>
            </a:br>
            <a:r>
              <a:rPr lang="ru-RU" dirty="0" smtClean="0"/>
              <a:t/>
            </a:r>
            <a:br>
              <a:rPr lang="ru-RU" dirty="0" smtClean="0"/>
            </a:br>
            <a:endParaRPr lang="ru-RU" dirty="0">
              <a:solidFill>
                <a:schemeClr val="accent2">
                  <a:lumMod val="75000"/>
                </a:schemeClr>
              </a:solidFill>
            </a:endParaRPr>
          </a:p>
        </p:txBody>
      </p:sp>
      <p:sp>
        <p:nvSpPr>
          <p:cNvPr id="6" name="TextBox 5"/>
          <p:cNvSpPr txBox="1"/>
          <p:nvPr/>
        </p:nvSpPr>
        <p:spPr>
          <a:xfrm>
            <a:off x="1071538" y="4653136"/>
            <a:ext cx="5072098" cy="461665"/>
          </a:xfrm>
          <a:prstGeom prst="rect">
            <a:avLst/>
          </a:prstGeom>
          <a:noFill/>
        </p:spPr>
        <p:txBody>
          <a:bodyPr wrap="square" rtlCol="0">
            <a:spAutoFit/>
          </a:bodyPr>
          <a:lstStyle/>
          <a:p>
            <a:r>
              <a:rPr lang="ru-RU" sz="2400" b="1" dirty="0" smtClean="0"/>
              <a:t>Тегеранская конференция</a:t>
            </a:r>
            <a:endParaRPr lang="ru-RU" sz="2400" b="1" dirty="0"/>
          </a:p>
        </p:txBody>
      </p:sp>
      <p:sp>
        <p:nvSpPr>
          <p:cNvPr id="7" name="Прямоугольник 6"/>
          <p:cNvSpPr/>
          <p:nvPr/>
        </p:nvSpPr>
        <p:spPr>
          <a:xfrm>
            <a:off x="3491880" y="6021288"/>
            <a:ext cx="1005403" cy="369332"/>
          </a:xfrm>
          <a:prstGeom prst="rect">
            <a:avLst/>
          </a:prstGeom>
        </p:spPr>
        <p:txBody>
          <a:bodyPr wrap="none">
            <a:spAutoFit/>
          </a:bodyPr>
          <a:lstStyle/>
          <a:p>
            <a:r>
              <a:rPr lang="ru-RU" dirty="0">
                <a:hlinkClick r:id="rId2" action="ppaction://hlinksldjump"/>
              </a:rPr>
              <a:t>Домой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Гонка вооружений и международные конфликты- </a:t>
            </a:r>
            <a:r>
              <a:rPr lang="ru-RU" dirty="0"/>
              <a:t>10</a:t>
            </a:r>
          </a:p>
        </p:txBody>
      </p:sp>
      <p:sp>
        <p:nvSpPr>
          <p:cNvPr id="3" name="Содержимое 2"/>
          <p:cNvSpPr>
            <a:spLocks noGrp="1"/>
          </p:cNvSpPr>
          <p:nvPr>
            <p:ph idx="1"/>
          </p:nvPr>
        </p:nvSpPr>
        <p:spPr>
          <a:xfrm>
            <a:off x="0" y="1500174"/>
            <a:ext cx="8820472" cy="1285884"/>
          </a:xfrm>
        </p:spPr>
        <p:txBody>
          <a:bodyPr/>
          <a:lstStyle/>
          <a:p>
            <a:pPr>
              <a:buNone/>
            </a:pPr>
            <a:r>
              <a:rPr lang="ru-RU" dirty="0" smtClean="0"/>
              <a:t>        Назовите страны, владеющие ядерным оружием и годы получения ядерного оружия?</a:t>
            </a:r>
            <a:endParaRPr lang="ru-RU" dirty="0"/>
          </a:p>
        </p:txBody>
      </p:sp>
      <p:sp>
        <p:nvSpPr>
          <p:cNvPr id="4" name="TextBox 3"/>
          <p:cNvSpPr txBox="1"/>
          <p:nvPr/>
        </p:nvSpPr>
        <p:spPr>
          <a:xfrm>
            <a:off x="251520" y="3643314"/>
            <a:ext cx="4320480" cy="2523768"/>
          </a:xfrm>
          <a:prstGeom prst="rect">
            <a:avLst/>
          </a:prstGeom>
          <a:noFill/>
        </p:spPr>
        <p:txBody>
          <a:bodyPr wrap="square" rtlCol="0">
            <a:spAutoFit/>
          </a:bodyPr>
          <a:lstStyle/>
          <a:p>
            <a:pPr marL="342900" indent="-342900"/>
            <a:r>
              <a:rPr lang="ru-RU" sz="2000" b="1" dirty="0" smtClean="0"/>
              <a:t>США-1945 год</a:t>
            </a:r>
          </a:p>
          <a:p>
            <a:pPr marL="342900" indent="-342900"/>
            <a:r>
              <a:rPr lang="ru-RU" sz="2000" b="1" dirty="0" smtClean="0"/>
              <a:t>СССР-1949 год</a:t>
            </a:r>
          </a:p>
          <a:p>
            <a:pPr marL="342900" indent="-342900"/>
            <a:r>
              <a:rPr lang="ru-RU" sz="2000" b="1" dirty="0" smtClean="0"/>
              <a:t>Англия 1952 год</a:t>
            </a:r>
          </a:p>
          <a:p>
            <a:pPr marL="342900" indent="-342900"/>
            <a:r>
              <a:rPr lang="ru-RU" sz="2000" b="1" dirty="0" smtClean="0"/>
              <a:t>Франция-1960 год</a:t>
            </a:r>
          </a:p>
          <a:p>
            <a:pPr marL="342900" indent="-342900"/>
            <a:r>
              <a:rPr lang="ru-RU" sz="2000" b="1" dirty="0" smtClean="0"/>
              <a:t>Китай-1964 год</a:t>
            </a:r>
          </a:p>
          <a:p>
            <a:pPr marL="342900" indent="-342900"/>
            <a:r>
              <a:rPr lang="ru-RU" sz="2000" b="1" dirty="0" smtClean="0"/>
              <a:t>Индия-1974 год</a:t>
            </a:r>
          </a:p>
          <a:p>
            <a:pPr marL="342900" indent="-342900"/>
            <a:r>
              <a:rPr lang="ru-RU" sz="2000" b="1" dirty="0" smtClean="0"/>
              <a:t>Пакистан-1999 год</a:t>
            </a:r>
          </a:p>
          <a:p>
            <a:pPr marL="342900" indent="-342900"/>
            <a:endParaRPr lang="ru-RU" dirty="0"/>
          </a:p>
        </p:txBody>
      </p:sp>
      <p:sp>
        <p:nvSpPr>
          <p:cNvPr id="6" name="Прямоугольник 5"/>
          <p:cNvSpPr/>
          <p:nvPr/>
        </p:nvSpPr>
        <p:spPr>
          <a:xfrm>
            <a:off x="3491880" y="6309320"/>
            <a:ext cx="1005403" cy="369332"/>
          </a:xfrm>
          <a:prstGeom prst="rect">
            <a:avLst/>
          </a:prstGeom>
        </p:spPr>
        <p:txBody>
          <a:bodyPr wrap="none">
            <a:spAutoFit/>
          </a:bodyPr>
          <a:lstStyle/>
          <a:p>
            <a:r>
              <a:rPr lang="ru-RU" dirty="0">
                <a:hlinkClick r:id="rId2" action="ppaction://hlinksldjump"/>
              </a:rPr>
              <a:t>Домой</a:t>
            </a:r>
            <a:endParaRPr lang="ru-RU" dirty="0"/>
          </a:p>
        </p:txBody>
      </p:sp>
      <p:pic>
        <p:nvPicPr>
          <p:cNvPr id="7" name="Рисунок 6" descr="econ-ussr-p-5.jpg"/>
          <p:cNvPicPr>
            <a:picLocks noChangeAspect="1"/>
          </p:cNvPicPr>
          <p:nvPr/>
        </p:nvPicPr>
        <p:blipFill>
          <a:blip r:embed="rId3" cstate="print"/>
          <a:stretch>
            <a:fillRect/>
          </a:stretch>
        </p:blipFill>
        <p:spPr>
          <a:xfrm>
            <a:off x="5292080" y="3717032"/>
            <a:ext cx="3551943" cy="24974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Термины - 10</a:t>
            </a:r>
          </a:p>
        </p:txBody>
      </p:sp>
      <p:sp>
        <p:nvSpPr>
          <p:cNvPr id="3" name="Содержимое 2"/>
          <p:cNvSpPr>
            <a:spLocks noGrp="1"/>
          </p:cNvSpPr>
          <p:nvPr>
            <p:ph idx="1"/>
          </p:nvPr>
        </p:nvSpPr>
        <p:spPr/>
        <p:txBody>
          <a:bodyPr/>
          <a:lstStyle/>
          <a:p>
            <a:pPr>
              <a:buNone/>
            </a:pPr>
            <a:r>
              <a:rPr lang="ru-RU" dirty="0"/>
              <a:t>Как называлось возмещение побеждённым государством ущерба государству-победителю?</a:t>
            </a:r>
          </a:p>
        </p:txBody>
      </p:sp>
      <p:sp>
        <p:nvSpPr>
          <p:cNvPr id="4" name="TextBox 3"/>
          <p:cNvSpPr txBox="1"/>
          <p:nvPr/>
        </p:nvSpPr>
        <p:spPr>
          <a:xfrm>
            <a:off x="107504" y="5157192"/>
            <a:ext cx="3816424" cy="369332"/>
          </a:xfrm>
          <a:prstGeom prst="rect">
            <a:avLst/>
          </a:prstGeom>
          <a:noFill/>
        </p:spPr>
        <p:txBody>
          <a:bodyPr wrap="square" rtlCol="0">
            <a:spAutoFit/>
          </a:bodyPr>
          <a:lstStyle/>
          <a:p>
            <a:r>
              <a:rPr lang="ru-RU" dirty="0"/>
              <a:t>Репарации</a:t>
            </a:r>
          </a:p>
        </p:txBody>
      </p:sp>
      <p:sp>
        <p:nvSpPr>
          <p:cNvPr id="6" name="Прямоугольник 5"/>
          <p:cNvSpPr/>
          <p:nvPr/>
        </p:nvSpPr>
        <p:spPr>
          <a:xfrm>
            <a:off x="2699792" y="6021288"/>
            <a:ext cx="1005403" cy="369332"/>
          </a:xfrm>
          <a:prstGeom prst="rect">
            <a:avLst/>
          </a:prstGeom>
        </p:spPr>
        <p:txBody>
          <a:bodyPr wrap="none">
            <a:spAutoFit/>
          </a:bodyPr>
          <a:lstStyle/>
          <a:p>
            <a:r>
              <a:rPr lang="ru-RU" dirty="0">
                <a:hlinkClick r:id="rId2" action="ppaction://hlinksldjump"/>
              </a:rPr>
              <a:t>Домой</a:t>
            </a:r>
            <a:endParaRPr lang="ru-RU" dirty="0"/>
          </a:p>
        </p:txBody>
      </p:sp>
      <p:pic>
        <p:nvPicPr>
          <p:cNvPr id="7" name="Рисунок 6" descr="7cf6fc24-332c-4da3-a1ce-6b48402f51cc__7-8.jpg"/>
          <p:cNvPicPr>
            <a:picLocks noChangeAspect="1"/>
          </p:cNvPicPr>
          <p:nvPr/>
        </p:nvPicPr>
        <p:blipFill>
          <a:blip r:embed="rId3" cstate="print"/>
          <a:stretch>
            <a:fillRect/>
          </a:stretch>
        </p:blipFill>
        <p:spPr>
          <a:xfrm>
            <a:off x="4067944" y="3573016"/>
            <a:ext cx="4918115" cy="30695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Личности </a:t>
            </a:r>
            <a:r>
              <a:rPr lang="ru-RU" dirty="0"/>
              <a:t>- 20</a:t>
            </a:r>
          </a:p>
        </p:txBody>
      </p:sp>
      <p:sp>
        <p:nvSpPr>
          <p:cNvPr id="3" name="Содержимое 2"/>
          <p:cNvSpPr>
            <a:spLocks noGrp="1"/>
          </p:cNvSpPr>
          <p:nvPr>
            <p:ph idx="1"/>
          </p:nvPr>
        </p:nvSpPr>
        <p:spPr>
          <a:xfrm>
            <a:off x="0" y="1268760"/>
            <a:ext cx="9144000" cy="2374554"/>
          </a:xfrm>
        </p:spPr>
        <p:txBody>
          <a:bodyPr>
            <a:normAutofit fontScale="55000" lnSpcReduction="20000"/>
          </a:bodyPr>
          <a:lstStyle/>
          <a:p>
            <a:pPr>
              <a:buNone/>
            </a:pPr>
            <a:r>
              <a:rPr lang="ru-RU" dirty="0" smtClean="0"/>
              <a:t>Видя, что единственный шанс выйти из-под огня, это подавить огонь соперника,  солдат с однополчанином дополз до дзота и бросил в его сторону две гранаты. Пулемет замолчал. Красноармейцы пошли в атаку, но смертельное оружие застрекотало опять. Напарника  убило и солдат остался перед дзотом один. Нужно было что-то делать.</a:t>
            </a:r>
            <a:br>
              <a:rPr lang="ru-RU" dirty="0" smtClean="0"/>
            </a:br>
            <a:r>
              <a:rPr lang="ru-RU" dirty="0" smtClean="0"/>
              <a:t/>
            </a:r>
            <a:br>
              <a:rPr lang="ru-RU" dirty="0" smtClean="0"/>
            </a:br>
            <a:r>
              <a:rPr lang="ru-RU" dirty="0" smtClean="0"/>
              <a:t>На принятие решения у него не было и нескольких секунд. Не желая подводить боевых товарищей, солдат своим телом закрыл амбразуру дзота. Атака увенчалась успехом. Солдат посмертно получил звание Героя Советского Союза.</a:t>
            </a:r>
            <a:endParaRPr lang="ru-RU" dirty="0"/>
          </a:p>
        </p:txBody>
      </p:sp>
      <p:sp>
        <p:nvSpPr>
          <p:cNvPr id="6" name="TextBox 5"/>
          <p:cNvSpPr txBox="1"/>
          <p:nvPr/>
        </p:nvSpPr>
        <p:spPr>
          <a:xfrm>
            <a:off x="395536" y="5085184"/>
            <a:ext cx="4464496" cy="369332"/>
          </a:xfrm>
          <a:prstGeom prst="rect">
            <a:avLst/>
          </a:prstGeom>
          <a:noFill/>
        </p:spPr>
        <p:txBody>
          <a:bodyPr wrap="square" rtlCol="0">
            <a:spAutoFit/>
          </a:bodyPr>
          <a:lstStyle/>
          <a:p>
            <a:r>
              <a:rPr lang="ru-RU" dirty="0" smtClean="0"/>
              <a:t>Александр Матросов</a:t>
            </a:r>
            <a:endParaRPr lang="ru-RU" dirty="0"/>
          </a:p>
        </p:txBody>
      </p:sp>
      <p:sp>
        <p:nvSpPr>
          <p:cNvPr id="7" name="Прямоугольник 6"/>
          <p:cNvSpPr/>
          <p:nvPr/>
        </p:nvSpPr>
        <p:spPr>
          <a:xfrm>
            <a:off x="3491880" y="6237312"/>
            <a:ext cx="1005403" cy="369332"/>
          </a:xfrm>
          <a:prstGeom prst="rect">
            <a:avLst/>
          </a:prstGeom>
        </p:spPr>
        <p:txBody>
          <a:bodyPr wrap="none">
            <a:spAutoFit/>
          </a:bodyPr>
          <a:lstStyle/>
          <a:p>
            <a:r>
              <a:rPr lang="ru-RU" dirty="0">
                <a:hlinkClick r:id="rId2" action="ppaction://hlinksldjump"/>
              </a:rPr>
              <a:t>Домой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1482</TotalTime>
  <Words>905</Words>
  <Application>Microsoft Office PowerPoint</Application>
  <PresentationFormat>Экран (4:3)</PresentationFormat>
  <Paragraphs>160</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Солнцестояние</vt:lpstr>
      <vt:lpstr> Игра по теме: «СССР и мировое сообщество в 1941-1953 годах»</vt:lpstr>
      <vt:lpstr>Выбор вопроса</vt:lpstr>
      <vt:lpstr>Личности - 10</vt:lpstr>
      <vt:lpstr>Даты - 10</vt:lpstr>
      <vt:lpstr>10 Сталинских ударов - 10</vt:lpstr>
      <vt:lpstr>Конференции времен Великой Отечественной войны- 10</vt:lpstr>
      <vt:lpstr>Гонка вооружений и международные конфликты- 10</vt:lpstr>
      <vt:lpstr>Термины - 10</vt:lpstr>
      <vt:lpstr>Личности - 20</vt:lpstr>
      <vt:lpstr>Даты - 20</vt:lpstr>
      <vt:lpstr>10 Сталинских ударов- 20</vt:lpstr>
      <vt:lpstr>Конференции времен Великой Отечественной войны- 20</vt:lpstr>
      <vt:lpstr>Гонка вооружений и международные конфликты- 20</vt:lpstr>
      <vt:lpstr>Термины - 20</vt:lpstr>
      <vt:lpstr>Личности - 30</vt:lpstr>
      <vt:lpstr>Даты - 30</vt:lpstr>
      <vt:lpstr>10 Сталинских ударов - 30</vt:lpstr>
      <vt:lpstr>Конференции времен Великой Отечественной войны - 30</vt:lpstr>
      <vt:lpstr>Гонка вооружений и международные конфликты - 30</vt:lpstr>
      <vt:lpstr>Термины - 30</vt:lpstr>
      <vt:lpstr>Личности - 40</vt:lpstr>
      <vt:lpstr>Даты - 40</vt:lpstr>
      <vt:lpstr>10 Сталинских ударов - 40</vt:lpstr>
      <vt:lpstr> Конференции времен Великой Отечественной войны- 40</vt:lpstr>
      <vt:lpstr>Гонка вооружений и международные конфликты - 40</vt:lpstr>
      <vt:lpstr>Термины - 40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Игра по теме: «Россия в конце 19 века и первой четверти 20 века»</dc:title>
  <dc:creator>Захаров Мстислав</dc:creator>
  <cp:lastModifiedBy>teach</cp:lastModifiedBy>
  <cp:revision>25</cp:revision>
  <dcterms:created xsi:type="dcterms:W3CDTF">2016-12-18T11:18:43Z</dcterms:created>
  <dcterms:modified xsi:type="dcterms:W3CDTF">2021-10-25T06:10:38Z</dcterms:modified>
</cp:coreProperties>
</file>