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0" r:id="rId2"/>
    <p:sldId id="318" r:id="rId3"/>
    <p:sldId id="324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21" r:id="rId12"/>
    <p:sldId id="334" r:id="rId13"/>
    <p:sldId id="335" r:id="rId14"/>
    <p:sldId id="32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onotype Corsiva" pitchFamily="66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FFFFDD"/>
    <a:srgbClr val="F6F5F0"/>
    <a:srgbClr val="FFFFFF"/>
    <a:srgbClr val="EBF3FF"/>
    <a:srgbClr val="8CB5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3" autoAdjust="0"/>
    <p:restoredTop sz="9466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F3A161E-0C8F-4477-9BA5-25B9365A4FAA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C9AB161-19E7-464E-B0F1-AD93378CB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32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BE25-56DE-4D31-BB05-0FFFA1406C7F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8AE0-9BF1-4260-AC36-6C173ECF1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23D4-DE1B-4D10-90F6-C6A43CEBF039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09656-AAE4-4E12-8960-0B13B4583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37B8D-56E5-41DE-A41A-ED16BA932563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1800-226B-4BEC-AE66-06AE64172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909A-02F0-467E-AA3C-D4671AC01640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B0C9-5C19-4301-A011-D0E72891D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BAB8D-48D8-4C35-BBBB-97749C93F39B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71823-ABFF-46EB-87C2-54C133BD6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DFE67-23E8-46D9-A960-287DD911956D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35BB-472E-4C7D-9242-00AD33254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E27A-878D-419D-9F55-B941351ECF9E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E3BF-B09B-40FE-BD79-4D76D8B25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ADA43-8DDE-45FF-B821-5AFF36A219F1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EF99-182C-4AFE-BABF-77910FB3E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F1524-B8B1-4993-BA63-18FE5D7633BF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772F-9B73-4F41-989C-CA95E5A7B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AC7C-5720-4038-987C-C5AF61159855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18C4-5786-40D5-9C4F-1BB90A0B1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B6194E-25CB-4945-B472-42ABF0D822B4}" type="datetimeFigureOut">
              <a:rPr lang="ru-RU"/>
              <a:pPr>
                <a:defRPr/>
              </a:pPr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6C549E-6A0F-496C-8EAD-9AAE3EA97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S UI Gothic" pitchFamily="34" charset="-128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S UI Gothic" pitchFamily="34" charset="-128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S UI Gothic" pitchFamily="34" charset="-128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S UI Gothic" pitchFamily="34" charset="-128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S UI Gothic" pitchFamily="34" charset="-128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260350"/>
            <a:ext cx="19780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209607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Геометрия 10 класс </a:t>
            </a:r>
          </a:p>
          <a:p>
            <a:pPr algn="ctr">
              <a:spcBef>
                <a:spcPct val="50000"/>
              </a:spcBef>
            </a:pPr>
            <a:r>
              <a:rPr lang="ru-RU" sz="5400" b="1" i="1" dirty="0" smtClean="0">
                <a:solidFill>
                  <a:srgbClr val="000000"/>
                </a:solidFill>
                <a:latin typeface="Times New Roman" pitchFamily="18" charset="0"/>
              </a:rPr>
              <a:t>Тема:            </a:t>
            </a:r>
          </a:p>
          <a:p>
            <a:pPr algn="ctr">
              <a:spcBef>
                <a:spcPct val="50000"/>
              </a:spcBef>
            </a:pPr>
            <a:r>
              <a:rPr lang="ru-RU" sz="5400" b="1" i="1" dirty="0" smtClean="0">
                <a:solidFill>
                  <a:srgbClr val="000000"/>
                </a:solidFill>
                <a:latin typeface="Times New Roman" pitchFamily="18" charset="0"/>
              </a:rPr>
              <a:t>«Тетраэдр, параллелепипед»</a:t>
            </a:r>
            <a:r>
              <a:rPr lang="ru-RU" sz="6000" b="1" i="1" dirty="0" smtClean="0">
                <a:latin typeface="Times New Roman" pitchFamily="18" charset="0"/>
              </a:rPr>
              <a:t> </a:t>
            </a:r>
            <a:endParaRPr lang="ru-RU" sz="6000" b="1" i="1" dirty="0">
              <a:latin typeface="Times New Roman" pitchFamily="18" charset="0"/>
            </a:endParaRPr>
          </a:p>
        </p:txBody>
      </p:sp>
      <p:pic>
        <p:nvPicPr>
          <p:cNvPr id="18439" name="Picture 7" descr="COBJ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09120"/>
            <a:ext cx="9874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642938" y="558800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Segoe Script" pitchFamily="34" charset="0"/>
              </a:rPr>
              <a:t>Тетраэдр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1558925"/>
            <a:ext cx="32146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</a:t>
            </a:r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Segoe Script" pitchFamily="34" charset="0"/>
              </a:rPr>
              <a:t>:</a:t>
            </a:r>
          </a:p>
        </p:txBody>
      </p:sp>
      <p:sp>
        <p:nvSpPr>
          <p:cNvPr id="6" name="Равнобедренный треугольник 5"/>
          <p:cNvSpPr>
            <a:spLocks noChangeArrowheads="1"/>
          </p:cNvSpPr>
          <p:nvPr/>
        </p:nvSpPr>
        <p:spPr bwMode="auto">
          <a:xfrm>
            <a:off x="4857750" y="3714750"/>
            <a:ext cx="2857500" cy="785813"/>
          </a:xfrm>
          <a:prstGeom prst="triangle">
            <a:avLst>
              <a:gd name="adj" fmla="val 60542"/>
            </a:avLst>
          </a:prstGeom>
          <a:solidFill>
            <a:schemeClr val="accent1">
              <a:alpha val="32941"/>
            </a:schemeClr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85813" y="2071688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2060"/>
                </a:solidFill>
                <a:latin typeface="Segoe Script" pitchFamily="34" charset="0"/>
              </a:rPr>
              <a:t>1. </a:t>
            </a:r>
            <a:r>
              <a:rPr lang="ru-RU" altLang="ru-RU" sz="2000" baseline="-25000">
                <a:solidFill>
                  <a:srgbClr val="002060"/>
                </a:solidFill>
                <a:latin typeface="Segoe Script" pitchFamily="34" charset="0"/>
              </a:rPr>
              <a:t>∆</a:t>
            </a:r>
            <a:r>
              <a:rPr lang="ru-RU" altLang="ru-RU" sz="2000">
                <a:solidFill>
                  <a:srgbClr val="002060"/>
                </a:solidFill>
                <a:latin typeface="Segoe Script" pitchFamily="34" charset="0"/>
              </a:rPr>
              <a:t>АВС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85813" y="2500313"/>
            <a:ext cx="242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2. </a:t>
            </a:r>
            <a:r>
              <a:rPr lang="ru-RU" altLang="ru-RU" sz="2400" dirty="0" smtClean="0">
                <a:solidFill>
                  <a:srgbClr val="002060"/>
                </a:solidFill>
                <a:latin typeface="Segoe Script" pitchFamily="34" charset="0"/>
              </a:rPr>
              <a:t>Д </a:t>
            </a:r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Є (АВС)</a:t>
            </a:r>
            <a:endParaRPr lang="ru-RU" altLang="ru-RU" sz="3200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4357694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A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6594" y="3253087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15272" y="4396095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1562454" y="2597943"/>
            <a:ext cx="285750" cy="214312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лок-схема: узел 25"/>
          <p:cNvSpPr/>
          <p:nvPr/>
        </p:nvSpPr>
        <p:spPr>
          <a:xfrm>
            <a:off x="6011863" y="1701800"/>
            <a:ext cx="71437" cy="7143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86446" y="1306798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D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795338" y="2928938"/>
            <a:ext cx="242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2060"/>
                </a:solidFill>
                <a:latin typeface="Segoe Script" pitchFamily="34" charset="0"/>
              </a:rPr>
              <a:t>3. АД, ВД, СД</a:t>
            </a:r>
          </a:p>
        </p:txBody>
      </p:sp>
      <p:cxnSp>
        <p:nvCxnSpPr>
          <p:cNvPr id="30" name="Прямая соединительная линия 29"/>
          <p:cNvCxnSpPr>
            <a:stCxn id="26" idx="5"/>
            <a:endCxn id="6" idx="2"/>
          </p:cNvCxnSpPr>
          <p:nvPr/>
        </p:nvCxnSpPr>
        <p:spPr>
          <a:xfrm flipH="1">
            <a:off x="4857750" y="1762125"/>
            <a:ext cx="1216025" cy="2738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5322094" y="2447131"/>
            <a:ext cx="2000250" cy="515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5500687" y="2286001"/>
            <a:ext cx="2786063" cy="1643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Выгнутая вправо стрелка 40">
            <a:hlinkClick r:id="rId2" action="ppaction://hlinksldjump"/>
          </p:cNvPr>
          <p:cNvSpPr/>
          <p:nvPr/>
        </p:nvSpPr>
        <p:spPr>
          <a:xfrm>
            <a:off x="8172400" y="5805264"/>
            <a:ext cx="785813" cy="928687"/>
          </a:xfrm>
          <a:prstGeom prst="curvedLeftArrow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642938" y="3500438"/>
            <a:ext cx="2786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002060"/>
                </a:solidFill>
                <a:latin typeface="Segoe Script" pitchFamily="34" charset="0"/>
              </a:rPr>
              <a:t>ДАВС - тетраэдр</a:t>
            </a:r>
          </a:p>
        </p:txBody>
      </p:sp>
      <p:cxnSp>
        <p:nvCxnSpPr>
          <p:cNvPr id="20" name="Прямая соединительная линия 19"/>
          <p:cNvCxnSpPr>
            <a:stCxn id="6" idx="2"/>
          </p:cNvCxnSpPr>
          <p:nvPr/>
        </p:nvCxnSpPr>
        <p:spPr>
          <a:xfrm rot="5400000" flipH="1" flipV="1">
            <a:off x="5322094" y="3264694"/>
            <a:ext cx="785812" cy="17145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 noChangeShapeType="1"/>
            <a:stCxn id="6" idx="4"/>
            <a:endCxn id="6" idx="0"/>
          </p:cNvCxnSpPr>
          <p:nvPr/>
        </p:nvCxnSpPr>
        <p:spPr bwMode="auto">
          <a:xfrm flipH="1" flipV="1">
            <a:off x="6588125" y="3700463"/>
            <a:ext cx="1127125" cy="814387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4859338" y="4508500"/>
            <a:ext cx="28813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6084888" y="1773238"/>
            <a:ext cx="503237" cy="19431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2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/>
      <p:bldP spid="8" grpId="0"/>
      <p:bldP spid="26" grpId="0" animBg="1"/>
      <p:bldP spid="28" grpId="0"/>
      <p:bldP spid="42" grpId="0"/>
      <p:bldP spid="17430" grpId="0" animBg="1"/>
      <p:bldP spid="174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006113"/>
            <a:ext cx="4129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j-ea"/>
                <a:cs typeface="+mj-cs"/>
              </a:rPr>
              <a:t>№ </a:t>
            </a:r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j-ea"/>
                <a:cs typeface="+mj-cs"/>
              </a:rPr>
              <a:t>68, 76 (устно)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836289"/>
            <a:ext cx="14734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j-ea"/>
                <a:cs typeface="+mj-cs"/>
              </a:rPr>
              <a:t>№ </a:t>
            </a:r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j-ea"/>
                <a:cs typeface="+mj-cs"/>
              </a:rPr>
              <a:t>69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616441"/>
            <a:ext cx="14734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j-ea"/>
                <a:cs typeface="+mj-cs"/>
              </a:rPr>
              <a:t>№ </a:t>
            </a:r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j-ea"/>
                <a:cs typeface="+mj-cs"/>
              </a:rPr>
              <a:t>70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45170" y="3463612"/>
            <a:ext cx="14734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j-ea"/>
                <a:cs typeface="+mj-cs"/>
              </a:rPr>
              <a:t>№ </a:t>
            </a:r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j-ea"/>
                <a:cs typeface="+mj-cs"/>
              </a:rPr>
              <a:t>74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38138" y="4376570"/>
            <a:ext cx="14734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j-ea"/>
                <a:cs typeface="+mj-cs"/>
              </a:rPr>
              <a:t>№ </a:t>
            </a:r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j-ea"/>
                <a:cs typeface="+mj-cs"/>
              </a:rPr>
              <a:t>79</a:t>
            </a:r>
            <a:endParaRPr lang="ru-RU" dirty="0"/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0810" y="2959996"/>
            <a:ext cx="1949021" cy="31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36096" y="5274195"/>
            <a:ext cx="14734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j-ea"/>
                <a:cs typeface="+mj-cs"/>
              </a:rPr>
              <a:t>№ </a:t>
            </a:r>
            <a:r>
              <a:rPr lang="ru-RU" sz="4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  <a:ea typeface="+mj-ea"/>
                <a:cs typeface="+mj-cs"/>
              </a:rPr>
              <a:t>80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96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772815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</a:rPr>
              <a:t>Что </a:t>
            </a:r>
            <a:r>
              <a:rPr lang="ru-RU" sz="3000" dirty="0">
                <a:latin typeface="Times New Roman" panose="02020603050405020304" pitchFamily="18" charset="0"/>
              </a:rPr>
              <a:t>нового узнали?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</a:rPr>
              <a:t>Сформулируйте </a:t>
            </a:r>
            <a:r>
              <a:rPr lang="ru-RU" sz="3000" dirty="0">
                <a:latin typeface="Times New Roman" panose="02020603050405020304" pitchFamily="18" charset="0"/>
              </a:rPr>
              <a:t>определение тетраэдра.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</a:rPr>
              <a:t>Сформулируйте </a:t>
            </a:r>
            <a:r>
              <a:rPr lang="ru-RU" sz="3000" dirty="0">
                <a:latin typeface="Times New Roman" panose="02020603050405020304" pitchFamily="18" charset="0"/>
              </a:rPr>
              <a:t>определение параллелепипеда.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</a:rPr>
              <a:t>Чему </a:t>
            </a:r>
            <a:r>
              <a:rPr lang="ru-RU" sz="3000" dirty="0">
                <a:latin typeface="Times New Roman" panose="02020603050405020304" pitchFamily="18" charset="0"/>
              </a:rPr>
              <a:t>научились на уроке?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</a:rPr>
              <a:t>Какие </a:t>
            </a:r>
            <a:r>
              <a:rPr lang="ru-RU" sz="3000" dirty="0">
                <a:latin typeface="Times New Roman" panose="02020603050405020304" pitchFamily="18" charset="0"/>
              </a:rPr>
              <a:t>многоугольники могут получиться в сечении: </a:t>
            </a:r>
            <a:endParaRPr lang="ru-RU" sz="3000" dirty="0" smtClean="0">
              <a:latin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</a:rPr>
              <a:t>а</a:t>
            </a:r>
            <a:r>
              <a:rPr lang="ru-RU" sz="3000" dirty="0">
                <a:latin typeface="Times New Roman" panose="02020603050405020304" pitchFamily="18" charset="0"/>
              </a:rPr>
              <a:t>) тетраэдра, </a:t>
            </a:r>
            <a:endParaRPr lang="ru-RU" sz="3000" dirty="0" smtClean="0">
              <a:latin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</a:rPr>
              <a:t>б</a:t>
            </a:r>
            <a:r>
              <a:rPr lang="ru-RU" sz="3000" dirty="0">
                <a:latin typeface="Times New Roman" panose="02020603050405020304" pitchFamily="18" charset="0"/>
              </a:rPr>
              <a:t>) параллелепипеда?</a:t>
            </a:r>
          </a:p>
        </p:txBody>
      </p:sp>
    </p:spTree>
    <p:extLst>
      <p:ext uri="{BB962C8B-B14F-4D97-AF65-F5344CB8AC3E}">
        <p14:creationId xmlns:p14="http://schemas.microsoft.com/office/powerpoint/2010/main" val="14357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916832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</a:rPr>
              <a:t>П. 12,13</a:t>
            </a:r>
          </a:p>
          <a:p>
            <a:r>
              <a:rPr lang="ru-RU" sz="4000" b="1" dirty="0" smtClean="0">
                <a:latin typeface="Times New Roman" panose="02020603050405020304" pitchFamily="18" charset="0"/>
              </a:rPr>
              <a:t>№ 71, 81, 102</a:t>
            </a:r>
            <a:endParaRPr lang="ru-RU" sz="4000" b="1" dirty="0">
              <a:latin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25" y="2977574"/>
            <a:ext cx="1949021" cy="31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5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СПАСИБО за УРОК!</a:t>
            </a:r>
            <a:endParaRPr lang="ru-RU" sz="7200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25144"/>
            <a:ext cx="19748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91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1870600"/>
            <a:ext cx="78488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Цели урока: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</a:rPr>
              <a:t>ввести </a:t>
            </a:r>
            <a:r>
              <a:rPr lang="ru-RU" sz="3200" dirty="0">
                <a:latin typeface="Times New Roman" panose="02020603050405020304" pitchFamily="18" charset="0"/>
              </a:rPr>
              <a:t>понятие тетраэдра, параллелепипеда;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</a:rPr>
              <a:t>рассмотреть </a:t>
            </a:r>
            <a:r>
              <a:rPr lang="ru-RU" sz="3200" dirty="0">
                <a:latin typeface="Times New Roman" panose="02020603050405020304" pitchFamily="18" charset="0"/>
              </a:rPr>
              <a:t>свойства ребер, граней, диагоналей параллелепипеда;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</a:rPr>
              <a:t>научиться </a:t>
            </a:r>
            <a:r>
              <a:rPr lang="ru-RU" sz="3200" dirty="0">
                <a:latin typeface="Times New Roman" panose="02020603050405020304" pitchFamily="18" charset="0"/>
              </a:rPr>
              <a:t>распознавать на чертежах и моделях </a:t>
            </a:r>
            <a:r>
              <a:rPr lang="ru-RU" sz="3200" dirty="0" smtClean="0">
                <a:latin typeface="Times New Roman" panose="02020603050405020304" pitchFamily="18" charset="0"/>
              </a:rPr>
              <a:t>параллелепипед и тетраэдр;</a:t>
            </a:r>
            <a:endParaRPr lang="ru-RU" sz="3200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</a:rPr>
              <a:t>научиться </a:t>
            </a:r>
            <a:r>
              <a:rPr lang="ru-RU" sz="3200" dirty="0">
                <a:latin typeface="Times New Roman" panose="02020603050405020304" pitchFamily="18" charset="0"/>
              </a:rPr>
              <a:t>изображать тетраэдр и параллелепипед на плоскости. </a:t>
            </a: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4023" y="788376"/>
            <a:ext cx="1348984" cy="216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Тема урока:           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</a:rPr>
              <a:t>«Тетраэдр, параллелепипед» </a:t>
            </a:r>
            <a:endParaRPr lang="ru-RU" sz="36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Тетраэдр и параллелепипед</a:t>
            </a:r>
            <a:endParaRPr lang="ru-RU" dirty="0"/>
          </a:p>
        </p:txBody>
      </p:sp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832413" y="2276872"/>
            <a:ext cx="3143272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Segoe Script" pitchFamily="34" charset="0"/>
              </a:rPr>
              <a:t>Тетраэдр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842934" y="3429000"/>
            <a:ext cx="3143272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Segoe Print" pitchFamily="2" charset="0"/>
              </a:rPr>
              <a:t>Параллелепипед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8496" y="1664804"/>
            <a:ext cx="219905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842934" y="4725144"/>
            <a:ext cx="3143272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Практика</a:t>
            </a:r>
            <a:endParaRPr lang="ru-RU" b="1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2"/>
          <p:cNvGrpSpPr>
            <a:grpSpLocks/>
          </p:cNvGrpSpPr>
          <p:nvPr/>
        </p:nvGrpSpPr>
        <p:grpSpPr bwMode="auto">
          <a:xfrm>
            <a:off x="5330825" y="2535238"/>
            <a:ext cx="2290763" cy="2859087"/>
            <a:chOff x="5330087" y="2534898"/>
            <a:chExt cx="2290837" cy="2859774"/>
          </a:xfrm>
        </p:grpSpPr>
        <p:sp>
          <p:nvSpPr>
            <p:cNvPr id="46" name="Равнобедренный треугольник 45"/>
            <p:cNvSpPr/>
            <p:nvPr/>
          </p:nvSpPr>
          <p:spPr>
            <a:xfrm rot="1346890">
              <a:off x="5789252" y="2732678"/>
              <a:ext cx="1189427" cy="2640993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100000">
                  <a:schemeClr val="tx2">
                    <a:lumMod val="60000"/>
                    <a:lumOff val="40000"/>
                    <a:shade val="30000"/>
                    <a:satMod val="115000"/>
                    <a:alpha val="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20760460">
              <a:off x="6065435" y="2534898"/>
              <a:ext cx="1227973" cy="2859774"/>
            </a:xfrm>
            <a:prstGeom prst="triangle">
              <a:avLst>
                <a:gd name="adj" fmla="val 50662"/>
              </a:avLst>
            </a:prstGeom>
            <a:gradFill flip="none" rotWithShape="1">
              <a:gsLst>
                <a:gs pos="76000">
                  <a:schemeClr val="tx2">
                    <a:lumMod val="60000"/>
                    <a:lumOff val="40000"/>
                    <a:shade val="30000"/>
                    <a:satMod val="115000"/>
                    <a:alpha val="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 rot="16200000" flipH="1">
              <a:off x="6396906" y="3980107"/>
              <a:ext cx="157200" cy="2290837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3402039" y="404664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Segoe Script" pitchFamily="34" charset="0"/>
              </a:rPr>
              <a:t>Тетраэдр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53433" y="1142984"/>
            <a:ext cx="2344914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Segoe Print" pitchFamily="2" charset="0"/>
                <a:cs typeface="MV Boli" pitchFamily="2" charset="0"/>
              </a:rPr>
              <a:t>определение</a:t>
            </a:r>
          </a:p>
        </p:txBody>
      </p:sp>
      <p:sp>
        <p:nvSpPr>
          <p:cNvPr id="77" name="Скругленный прямоугольник 76">
            <a:hlinkClick r:id="rId2" action="ppaction://hlinksldjump"/>
          </p:cNvPr>
          <p:cNvSpPr/>
          <p:nvPr/>
        </p:nvSpPr>
        <p:spPr>
          <a:xfrm>
            <a:off x="668385" y="2464592"/>
            <a:ext cx="2344914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Segoe Print" pitchFamily="2" charset="0"/>
                <a:cs typeface="MV Boli" pitchFamily="2" charset="0"/>
              </a:rPr>
              <a:t>сечения</a:t>
            </a:r>
          </a:p>
        </p:txBody>
      </p:sp>
      <p:sp>
        <p:nvSpPr>
          <p:cNvPr id="87" name="Прямоугольник 86"/>
          <p:cNvSpPr>
            <a:spLocks noChangeArrowheads="1"/>
          </p:cNvSpPr>
          <p:nvPr/>
        </p:nvSpPr>
        <p:spPr bwMode="auto">
          <a:xfrm>
            <a:off x="316589" y="3275476"/>
            <a:ext cx="424904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Поверхность, составленная из четырёх треугольников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 ABC, DAB, DBC </a:t>
            </a:r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и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 DCA</a:t>
            </a:r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, называется </a:t>
            </a:r>
            <a:r>
              <a:rPr lang="ru-RU" altLang="ru-RU" sz="2000" b="1" dirty="0">
                <a:solidFill>
                  <a:srgbClr val="002060"/>
                </a:solidFill>
                <a:latin typeface="Segoe Script" pitchFamily="34" charset="0"/>
              </a:rPr>
              <a:t>тетраэдром </a:t>
            </a:r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и обозначается</a:t>
            </a:r>
            <a:r>
              <a:rPr lang="ru-RU" altLang="ru-RU" sz="2000" b="1" dirty="0">
                <a:solidFill>
                  <a:srgbClr val="002060"/>
                </a:solidFill>
                <a:latin typeface="Segoe Script" pitchFamily="34" charset="0"/>
              </a:rPr>
              <a:t> </a:t>
            </a:r>
            <a:r>
              <a:rPr lang="en-US" altLang="ru-RU" sz="2000" b="1" dirty="0">
                <a:solidFill>
                  <a:srgbClr val="002060"/>
                </a:solidFill>
                <a:latin typeface="Segoe Script" pitchFamily="34" charset="0"/>
              </a:rPr>
              <a:t>DABC</a:t>
            </a:r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.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15074" y="2181517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D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929190" y="4857760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A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357950" y="5500702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B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643834" y="5000636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C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357686" y="3000372"/>
            <a:ext cx="12858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грани</a:t>
            </a:r>
          </a:p>
        </p:txBody>
      </p:sp>
      <p:grpSp>
        <p:nvGrpSpPr>
          <p:cNvPr id="3" name="Группа 114"/>
          <p:cNvGrpSpPr>
            <a:grpSpLocks/>
          </p:cNvGrpSpPr>
          <p:nvPr/>
        </p:nvGrpSpPr>
        <p:grpSpPr bwMode="auto">
          <a:xfrm>
            <a:off x="5786438" y="2000250"/>
            <a:ext cx="1857375" cy="3349625"/>
            <a:chOff x="5786446" y="2000240"/>
            <a:chExt cx="1857389" cy="3350039"/>
          </a:xfrm>
        </p:grpSpPr>
        <p:cxnSp>
          <p:nvCxnSpPr>
            <p:cNvPr id="97" name="Прямая со стрелкой 96"/>
            <p:cNvCxnSpPr/>
            <p:nvPr/>
          </p:nvCxnSpPr>
          <p:spPr>
            <a:xfrm rot="5400000">
              <a:off x="6429293" y="2428964"/>
              <a:ext cx="1643266" cy="785819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 стрелкой 97"/>
            <p:cNvCxnSpPr/>
            <p:nvPr/>
          </p:nvCxnSpPr>
          <p:spPr>
            <a:xfrm rot="5400000">
              <a:off x="6179260" y="2178931"/>
              <a:ext cx="1643266" cy="128588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/>
            <p:cNvCxnSpPr/>
            <p:nvPr/>
          </p:nvCxnSpPr>
          <p:spPr>
            <a:xfrm rot="10800000" flipV="1">
              <a:off x="6000760" y="2071687"/>
              <a:ext cx="1643075" cy="121458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/>
            <p:cNvCxnSpPr/>
            <p:nvPr/>
          </p:nvCxnSpPr>
          <p:spPr>
            <a:xfrm rot="5400000">
              <a:off x="5679110" y="3107709"/>
              <a:ext cx="3072193" cy="85725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/>
            <p:cNvCxnSpPr/>
            <p:nvPr/>
          </p:nvCxnSpPr>
          <p:spPr>
            <a:xfrm rot="5400000">
              <a:off x="5663219" y="3369664"/>
              <a:ext cx="3350039" cy="61119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 стрелкой 111"/>
            <p:cNvCxnSpPr/>
            <p:nvPr/>
          </p:nvCxnSpPr>
          <p:spPr>
            <a:xfrm rot="5400000">
              <a:off x="5143322" y="2643364"/>
              <a:ext cx="3143638" cy="1857389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Прямоугольник 113"/>
          <p:cNvSpPr/>
          <p:nvPr/>
        </p:nvSpPr>
        <p:spPr>
          <a:xfrm>
            <a:off x="7215206" y="1571612"/>
            <a:ext cx="12858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рёбра</a:t>
            </a:r>
          </a:p>
        </p:txBody>
      </p:sp>
      <p:grpSp>
        <p:nvGrpSpPr>
          <p:cNvPr id="4" name="Группа 132"/>
          <p:cNvGrpSpPr>
            <a:grpSpLocks/>
          </p:cNvGrpSpPr>
          <p:nvPr/>
        </p:nvGrpSpPr>
        <p:grpSpPr bwMode="auto">
          <a:xfrm>
            <a:off x="5214938" y="2643188"/>
            <a:ext cx="2406650" cy="3714750"/>
            <a:chOff x="5214942" y="2643183"/>
            <a:chExt cx="2405983" cy="3714776"/>
          </a:xfrm>
        </p:grpSpPr>
        <p:cxnSp>
          <p:nvCxnSpPr>
            <p:cNvPr id="117" name="Прямая со стрелкой 116"/>
            <p:cNvCxnSpPr/>
            <p:nvPr/>
          </p:nvCxnSpPr>
          <p:spPr>
            <a:xfrm rot="5400000" flipH="1" flipV="1">
              <a:off x="4617227" y="5644389"/>
              <a:ext cx="1311284" cy="115855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 стрелкой 118"/>
            <p:cNvCxnSpPr/>
            <p:nvPr/>
          </p:nvCxnSpPr>
          <p:spPr>
            <a:xfrm flipV="1">
              <a:off x="5214942" y="5500703"/>
              <a:ext cx="1142683" cy="857256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 стрелкой 121"/>
            <p:cNvCxnSpPr>
              <a:endCxn id="88" idx="2"/>
            </p:cNvCxnSpPr>
            <p:nvPr/>
          </p:nvCxnSpPr>
          <p:spPr>
            <a:xfrm rot="5400000" flipH="1" flipV="1">
              <a:off x="3937624" y="3920501"/>
              <a:ext cx="3714776" cy="11601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 стрелкой 129"/>
            <p:cNvCxnSpPr>
              <a:endCxn id="47" idx="4"/>
            </p:cNvCxnSpPr>
            <p:nvPr/>
          </p:nvCxnSpPr>
          <p:spPr>
            <a:xfrm flipV="1">
              <a:off x="5214942" y="5203838"/>
              <a:ext cx="2405983" cy="1154121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Прямоугольник 133"/>
          <p:cNvSpPr/>
          <p:nvPr/>
        </p:nvSpPr>
        <p:spPr>
          <a:xfrm>
            <a:off x="4464794" y="6162844"/>
            <a:ext cx="15716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вершины</a:t>
            </a:r>
          </a:p>
        </p:txBody>
      </p:sp>
      <p:sp>
        <p:nvSpPr>
          <p:cNvPr id="135" name="Прямоугольник 134"/>
          <p:cNvSpPr>
            <a:spLocks noChangeArrowheads="1"/>
          </p:cNvSpPr>
          <p:nvPr/>
        </p:nvSpPr>
        <p:spPr bwMode="auto">
          <a:xfrm>
            <a:off x="357188" y="5119161"/>
            <a:ext cx="4000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Тетраэдр имеет </a:t>
            </a:r>
            <a:endParaRPr lang="ru-RU" altLang="ru-RU" sz="2000" dirty="0" smtClean="0">
              <a:solidFill>
                <a:srgbClr val="002060"/>
              </a:solidFill>
              <a:latin typeface="Segoe Script" pitchFamily="34" charset="0"/>
            </a:endParaRPr>
          </a:p>
          <a:p>
            <a:pPr algn="ctr" eaLnBrk="1" hangingPunct="1"/>
            <a:r>
              <a:rPr lang="ru-RU" altLang="ru-RU" sz="2000" dirty="0" smtClean="0">
                <a:solidFill>
                  <a:srgbClr val="002060"/>
                </a:solidFill>
                <a:latin typeface="Segoe Script" pitchFamily="34" charset="0"/>
              </a:rPr>
              <a:t>4 </a:t>
            </a:r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грани, </a:t>
            </a:r>
            <a:endParaRPr lang="ru-RU" altLang="ru-RU" sz="2000" dirty="0" smtClean="0">
              <a:solidFill>
                <a:srgbClr val="002060"/>
              </a:solidFill>
              <a:latin typeface="Segoe Script" pitchFamily="34" charset="0"/>
            </a:endParaRPr>
          </a:p>
          <a:p>
            <a:pPr algn="ctr" eaLnBrk="1" hangingPunct="1"/>
            <a:r>
              <a:rPr lang="ru-RU" altLang="ru-RU" sz="2000" dirty="0" smtClean="0">
                <a:solidFill>
                  <a:srgbClr val="002060"/>
                </a:solidFill>
                <a:latin typeface="Segoe Script" pitchFamily="34" charset="0"/>
              </a:rPr>
              <a:t>6 </a:t>
            </a:r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рёбер </a:t>
            </a:r>
          </a:p>
          <a:p>
            <a:pPr algn="ctr" eaLnBrk="1" hangingPunct="1"/>
            <a:r>
              <a:rPr lang="ru-RU" altLang="ru-RU" sz="2000" dirty="0" smtClean="0">
                <a:solidFill>
                  <a:srgbClr val="002060"/>
                </a:solidFill>
                <a:latin typeface="Segoe Script" pitchFamily="34" charset="0"/>
              </a:rPr>
              <a:t>4 </a:t>
            </a:r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вершины.</a:t>
            </a:r>
          </a:p>
        </p:txBody>
      </p:sp>
      <p:sp>
        <p:nvSpPr>
          <p:cNvPr id="136" name="Скругленный прямоугольник 135">
            <a:hlinkClick r:id="rId3" action="ppaction://hlinksldjump"/>
          </p:cNvPr>
          <p:cNvSpPr/>
          <p:nvPr/>
        </p:nvSpPr>
        <p:spPr>
          <a:xfrm>
            <a:off x="668385" y="1818963"/>
            <a:ext cx="2344914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Segoe Print" pitchFamily="2" charset="0"/>
                <a:cs typeface="MV Boli" pitchFamily="2" charset="0"/>
              </a:rPr>
              <a:t>построение</a:t>
            </a:r>
          </a:p>
        </p:txBody>
      </p:sp>
      <p:sp>
        <p:nvSpPr>
          <p:cNvPr id="137" name="Управляющая кнопка: возврат 136">
            <a:hlinkClick r:id="" action="ppaction://hlinkshowjump?jump=previousslide" highlightClick="1"/>
          </p:cNvPr>
          <p:cNvSpPr/>
          <p:nvPr/>
        </p:nvSpPr>
        <p:spPr>
          <a:xfrm>
            <a:off x="8143900" y="6072206"/>
            <a:ext cx="857256" cy="642942"/>
          </a:xfrm>
          <a:prstGeom prst="actionButtonRetur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Группа 49"/>
          <p:cNvGrpSpPr>
            <a:grpSpLocks/>
          </p:cNvGrpSpPr>
          <p:nvPr/>
        </p:nvGrpSpPr>
        <p:grpSpPr bwMode="auto">
          <a:xfrm>
            <a:off x="5214938" y="3500438"/>
            <a:ext cx="1714500" cy="1857375"/>
            <a:chOff x="5214938" y="3500438"/>
            <a:chExt cx="1714500" cy="1857375"/>
          </a:xfrm>
        </p:grpSpPr>
        <p:cxnSp>
          <p:nvCxnSpPr>
            <p:cNvPr id="79" name="Прямая со стрелкой 78"/>
            <p:cNvCxnSpPr/>
            <p:nvPr/>
          </p:nvCxnSpPr>
          <p:spPr bwMode="auto">
            <a:xfrm rot="16200000" flipH="1">
              <a:off x="5179219" y="3536157"/>
              <a:ext cx="714375" cy="6429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 bwMode="auto">
            <a:xfrm>
              <a:off x="5214938" y="3500438"/>
              <a:ext cx="1714500" cy="6429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/>
            <p:nvPr/>
          </p:nvCxnSpPr>
          <p:spPr bwMode="auto">
            <a:xfrm rot="16200000" flipH="1">
              <a:off x="4822031" y="3893345"/>
              <a:ext cx="1857375" cy="10715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 bwMode="auto">
            <a:xfrm>
              <a:off x="5214938" y="3500438"/>
              <a:ext cx="1000125" cy="92868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24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4" grpId="0"/>
      <p:bldP spid="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143315" y="404664"/>
            <a:ext cx="4714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Segoe Script" pitchFamily="34" charset="0"/>
              </a:rPr>
              <a:t>Параллелепипед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348" y="1324319"/>
            <a:ext cx="2286027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Segoe Print" pitchFamily="2" charset="0"/>
                <a:cs typeface="MV Boli" pitchFamily="2" charset="0"/>
              </a:rPr>
              <a:t>определение</a:t>
            </a: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714349" y="1989138"/>
            <a:ext cx="2286026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Segoe Print" pitchFamily="2" charset="0"/>
                <a:cs typeface="MV Boli" pitchFamily="2" charset="0"/>
              </a:rPr>
              <a:t>сечения</a:t>
            </a:r>
          </a:p>
        </p:txBody>
      </p:sp>
      <p:sp>
        <p:nvSpPr>
          <p:cNvPr id="20" name="Прямоугольник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5555" y="3254418"/>
            <a:ext cx="40005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Поверхность, составленная из двух равных параллелограммов 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ABCD </a:t>
            </a:r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и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 A</a:t>
            </a:r>
            <a:r>
              <a:rPr lang="en-US" altLang="ru-RU" sz="2000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B</a:t>
            </a:r>
            <a:r>
              <a:rPr lang="en-US" altLang="ru-RU" sz="2000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C</a:t>
            </a:r>
            <a:r>
              <a:rPr lang="en-US" altLang="ru-RU" sz="2000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D</a:t>
            </a:r>
            <a:r>
              <a:rPr lang="en-US" altLang="ru-RU" sz="2000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 и четырёх параллелограммов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 ABB</a:t>
            </a:r>
            <a:r>
              <a:rPr lang="en-US" altLang="ru-RU" sz="2000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A</a:t>
            </a:r>
            <a:r>
              <a:rPr lang="en-US" altLang="ru-RU" sz="2000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, BCC</a:t>
            </a:r>
            <a:r>
              <a:rPr lang="en-US" altLang="ru-RU" sz="2000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B</a:t>
            </a:r>
            <a:r>
              <a:rPr lang="en-US" altLang="ru-RU" sz="2000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, CDD</a:t>
            </a:r>
            <a:r>
              <a:rPr lang="en-US" altLang="ru-RU" sz="2000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C</a:t>
            </a:r>
            <a:r>
              <a:rPr lang="en-US" altLang="ru-RU" sz="2000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и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 DAA</a:t>
            </a:r>
            <a:r>
              <a:rPr lang="en-US" altLang="ru-RU" sz="2000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en-US" altLang="ru-RU" sz="2000" dirty="0">
                <a:solidFill>
                  <a:srgbClr val="002060"/>
                </a:solidFill>
                <a:latin typeface="Segoe Script" pitchFamily="34" charset="0"/>
              </a:rPr>
              <a:t>D</a:t>
            </a:r>
            <a:r>
              <a:rPr lang="en-US" altLang="ru-RU" sz="2000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, называется </a:t>
            </a:r>
            <a:r>
              <a:rPr lang="ru-RU" altLang="ru-RU" sz="2000" b="1" dirty="0">
                <a:solidFill>
                  <a:srgbClr val="002060"/>
                </a:solidFill>
                <a:latin typeface="Segoe Script" pitchFamily="34" charset="0"/>
              </a:rPr>
              <a:t>параллелепипедом</a:t>
            </a:r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 и обозначается </a:t>
            </a:r>
            <a:r>
              <a:rPr lang="en-US" altLang="ru-RU" sz="2000" b="1" dirty="0">
                <a:solidFill>
                  <a:srgbClr val="002060"/>
                </a:solidFill>
                <a:latin typeface="Segoe Script" pitchFamily="34" charset="0"/>
              </a:rPr>
              <a:t>ABCDA</a:t>
            </a:r>
            <a:r>
              <a:rPr lang="en-US" altLang="ru-RU" sz="2000" b="1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en-US" altLang="ru-RU" sz="2000" b="1" dirty="0">
                <a:solidFill>
                  <a:srgbClr val="002060"/>
                </a:solidFill>
                <a:latin typeface="Segoe Script" pitchFamily="34" charset="0"/>
              </a:rPr>
              <a:t>B</a:t>
            </a:r>
            <a:r>
              <a:rPr lang="en-US" altLang="ru-RU" sz="2000" b="1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en-US" altLang="ru-RU" sz="2000" b="1" dirty="0">
                <a:solidFill>
                  <a:srgbClr val="002060"/>
                </a:solidFill>
                <a:latin typeface="Segoe Script" pitchFamily="34" charset="0"/>
              </a:rPr>
              <a:t>C</a:t>
            </a:r>
            <a:r>
              <a:rPr lang="en-US" altLang="ru-RU" sz="2000" b="1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en-US" altLang="ru-RU" sz="2000" b="1" dirty="0">
                <a:solidFill>
                  <a:srgbClr val="002060"/>
                </a:solidFill>
                <a:latin typeface="Segoe Script" pitchFamily="34" charset="0"/>
              </a:rPr>
              <a:t>D</a:t>
            </a:r>
            <a:r>
              <a:rPr lang="en-US" altLang="ru-RU" sz="2000" b="1" baseline="-25000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.</a:t>
            </a:r>
          </a:p>
        </p:txBody>
      </p:sp>
      <p:sp>
        <p:nvSpPr>
          <p:cNvPr id="51" name="Скругленный прямоугольник 50">
            <a:hlinkClick r:id="rId4" action="ppaction://hlinksldjump"/>
          </p:cNvPr>
          <p:cNvSpPr/>
          <p:nvPr/>
        </p:nvSpPr>
        <p:spPr>
          <a:xfrm>
            <a:off x="730551" y="2638424"/>
            <a:ext cx="2286026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Segoe Print" pitchFamily="2" charset="0"/>
                <a:cs typeface="MV Boli" pitchFamily="2" charset="0"/>
              </a:rPr>
              <a:t>свойства</a:t>
            </a:r>
          </a:p>
        </p:txBody>
      </p:sp>
      <p:sp>
        <p:nvSpPr>
          <p:cNvPr id="58" name="Управляющая кнопка: возврат 57">
            <a:hlinkClick r:id="rId5" action="ppaction://hlinksldjump" highlightClick="1"/>
          </p:cNvPr>
          <p:cNvSpPr/>
          <p:nvPr/>
        </p:nvSpPr>
        <p:spPr>
          <a:xfrm>
            <a:off x="8143900" y="6072206"/>
            <a:ext cx="857256" cy="642942"/>
          </a:xfrm>
          <a:prstGeom prst="actionButtonRetur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3320" name="Group 66"/>
          <p:cNvGrpSpPr>
            <a:grpSpLocks/>
          </p:cNvGrpSpPr>
          <p:nvPr/>
        </p:nvGrpSpPr>
        <p:grpSpPr bwMode="auto">
          <a:xfrm>
            <a:off x="5148263" y="2565400"/>
            <a:ext cx="3146425" cy="2046288"/>
            <a:chOff x="3243" y="1616"/>
            <a:chExt cx="1982" cy="1289"/>
          </a:xfrm>
        </p:grpSpPr>
        <p:sp>
          <p:nvSpPr>
            <p:cNvPr id="29" name="Параллелограмм 28"/>
            <p:cNvSpPr/>
            <p:nvPr/>
          </p:nvSpPr>
          <p:spPr bwMode="auto">
            <a:xfrm>
              <a:off x="3243" y="2725"/>
              <a:ext cx="1814" cy="180"/>
            </a:xfrm>
            <a:prstGeom prst="parallelogram">
              <a:avLst>
                <a:gd name="adj" fmla="val 160027"/>
              </a:avLst>
            </a:prstGeom>
            <a:solidFill>
              <a:schemeClr val="accent1">
                <a:alpha val="23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Параллелограмм 39"/>
            <p:cNvSpPr/>
            <p:nvPr/>
          </p:nvSpPr>
          <p:spPr bwMode="auto">
            <a:xfrm>
              <a:off x="3515" y="1624"/>
              <a:ext cx="1710" cy="1080"/>
            </a:xfrm>
            <a:prstGeom prst="parallelogram">
              <a:avLst>
                <a:gd name="adj" fmla="val 12741"/>
              </a:avLst>
            </a:prstGeom>
            <a:solidFill>
              <a:srgbClr val="00B0F0">
                <a:alpha val="12000"/>
              </a:srgb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 bwMode="auto">
            <a:xfrm>
              <a:off x="3513" y="2725"/>
              <a:ext cx="1530" cy="1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6" name="Прямая соединительная линия 44"/>
            <p:cNvCxnSpPr>
              <a:cxnSpLocks noChangeShapeType="1"/>
            </p:cNvCxnSpPr>
            <p:nvPr/>
          </p:nvCxnSpPr>
          <p:spPr bwMode="auto">
            <a:xfrm flipV="1">
              <a:off x="3513" y="1645"/>
              <a:ext cx="135" cy="1080"/>
            </a:xfrm>
            <a:prstGeom prst="line">
              <a:avLst/>
            </a:prstGeom>
            <a:noFill/>
            <a:ln w="28575" algn="ctr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Прямая соединительная линия 47"/>
            <p:cNvCxnSpPr/>
            <p:nvPr/>
          </p:nvCxnSpPr>
          <p:spPr bwMode="auto">
            <a:xfrm flipV="1">
              <a:off x="3243" y="2725"/>
              <a:ext cx="270" cy="18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араллелограмм 28"/>
            <p:cNvSpPr/>
            <p:nvPr/>
          </p:nvSpPr>
          <p:spPr bwMode="auto">
            <a:xfrm>
              <a:off x="3379" y="1616"/>
              <a:ext cx="1845" cy="181"/>
            </a:xfrm>
            <a:prstGeom prst="parallelogram">
              <a:avLst>
                <a:gd name="adj" fmla="val 160027"/>
              </a:avLst>
            </a:prstGeom>
            <a:solidFill>
              <a:schemeClr val="accent1">
                <a:alpha val="23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" name="Параллелограмм 39"/>
            <p:cNvSpPr/>
            <p:nvPr/>
          </p:nvSpPr>
          <p:spPr bwMode="auto">
            <a:xfrm>
              <a:off x="3243" y="1797"/>
              <a:ext cx="1678" cy="1089"/>
            </a:xfrm>
            <a:prstGeom prst="parallelogram">
              <a:avLst>
                <a:gd name="adj" fmla="val 12741"/>
              </a:avLst>
            </a:prstGeom>
            <a:solidFill>
              <a:srgbClr val="00B0F0">
                <a:alpha val="12000"/>
              </a:srgb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3321" name="Text Box 67"/>
          <p:cNvSpPr txBox="1">
            <a:spLocks noChangeArrowheads="1"/>
          </p:cNvSpPr>
          <p:nvPr/>
        </p:nvSpPr>
        <p:spPr bwMode="auto">
          <a:xfrm>
            <a:off x="4356100" y="1989138"/>
            <a:ext cx="4608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48196" name="Text Box 68"/>
          <p:cNvSpPr txBox="1">
            <a:spLocks noChangeArrowheads="1"/>
          </p:cNvSpPr>
          <p:nvPr/>
        </p:nvSpPr>
        <p:spPr bwMode="auto">
          <a:xfrm>
            <a:off x="3923928" y="2133600"/>
            <a:ext cx="482319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                 </a:t>
            </a:r>
            <a:r>
              <a:rPr lang="en-US" altLang="ru-RU" dirty="0" smtClean="0"/>
              <a:t>D</a:t>
            </a:r>
            <a:r>
              <a:rPr lang="en-US" altLang="ru-RU" baseline="-25000" dirty="0" smtClean="0"/>
              <a:t>1                             </a:t>
            </a:r>
            <a:r>
              <a:rPr lang="ru-RU" altLang="ru-RU" baseline="-25000" dirty="0" smtClean="0"/>
              <a:t>               </a:t>
            </a:r>
            <a:r>
              <a:rPr lang="en-US" altLang="ru-RU" dirty="0" smtClean="0"/>
              <a:t>C</a:t>
            </a:r>
            <a:r>
              <a:rPr lang="en-US" altLang="ru-RU" baseline="-25000" dirty="0" smtClean="0"/>
              <a:t>1</a:t>
            </a:r>
            <a:endParaRPr lang="en-US" altLang="ru-RU" baseline="-25000" dirty="0"/>
          </a:p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            </a:t>
            </a:r>
            <a:r>
              <a:rPr lang="en-US" altLang="ru-RU" dirty="0" smtClean="0"/>
              <a:t>A</a:t>
            </a:r>
            <a:r>
              <a:rPr lang="en-US" altLang="ru-RU" baseline="-25000" dirty="0" smtClean="0"/>
              <a:t>1</a:t>
            </a:r>
            <a:r>
              <a:rPr lang="en-US" altLang="ru-RU" dirty="0" smtClean="0"/>
              <a:t>                           </a:t>
            </a:r>
            <a:r>
              <a:rPr lang="ru-RU" altLang="ru-RU" dirty="0" smtClean="0"/>
              <a:t>  </a:t>
            </a:r>
            <a:r>
              <a:rPr lang="en-US" altLang="ru-RU" dirty="0" smtClean="0"/>
              <a:t>B</a:t>
            </a:r>
            <a:r>
              <a:rPr lang="en-US" altLang="ru-RU" baseline="-25000" dirty="0" smtClean="0"/>
              <a:t>1</a:t>
            </a:r>
            <a:endParaRPr lang="en-US" altLang="ru-RU" baseline="-25000" dirty="0"/>
          </a:p>
          <a:p>
            <a:pPr eaLnBrk="1" hangingPunct="1">
              <a:spcBef>
                <a:spcPct val="50000"/>
              </a:spcBef>
            </a:pPr>
            <a:endParaRPr lang="en-US" altLang="ru-RU" baseline="-25000" dirty="0"/>
          </a:p>
          <a:p>
            <a:pPr eaLnBrk="1" hangingPunct="1">
              <a:spcBef>
                <a:spcPct val="50000"/>
              </a:spcBef>
            </a:pPr>
            <a:endParaRPr lang="en-US" altLang="ru-RU" baseline="-25000" dirty="0"/>
          </a:p>
          <a:p>
            <a:pPr eaLnBrk="1" hangingPunct="1">
              <a:spcBef>
                <a:spcPct val="50000"/>
              </a:spcBef>
            </a:pPr>
            <a:r>
              <a:rPr lang="ru-RU" altLang="ru-RU" baseline="-25000" dirty="0" smtClean="0"/>
              <a:t> </a:t>
            </a:r>
            <a:r>
              <a:rPr lang="ru-RU" altLang="ru-RU" dirty="0" smtClean="0"/>
              <a:t>               </a:t>
            </a:r>
            <a:r>
              <a:rPr lang="en-US" altLang="ru-RU" dirty="0" smtClean="0"/>
              <a:t>D                               </a:t>
            </a:r>
            <a:r>
              <a:rPr lang="en-US" altLang="ru-RU" dirty="0"/>
              <a:t>C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 smtClean="0"/>
              <a:t>           </a:t>
            </a:r>
            <a:r>
              <a:rPr lang="en-US" altLang="ru-RU" dirty="0" smtClean="0"/>
              <a:t>A </a:t>
            </a:r>
            <a:r>
              <a:rPr lang="ru-RU" altLang="ru-RU" dirty="0" smtClean="0"/>
              <a:t> </a:t>
            </a:r>
            <a:r>
              <a:rPr lang="en-US" altLang="ru-RU" dirty="0" smtClean="0"/>
              <a:t>                           </a:t>
            </a:r>
            <a:r>
              <a:rPr lang="en-US" altLang="ru-RU" dirty="0"/>
              <a:t>B</a:t>
            </a:r>
            <a:endParaRPr lang="ru-RU" altLang="ru-RU" dirty="0"/>
          </a:p>
        </p:txBody>
      </p:sp>
      <p:sp>
        <p:nvSpPr>
          <p:cNvPr id="5" name="Стрелка вправо 4">
            <a:hlinkClick r:id="rId6" action="ppaction://hlinksldjump"/>
          </p:cNvPr>
          <p:cNvSpPr/>
          <p:nvPr/>
        </p:nvSpPr>
        <p:spPr>
          <a:xfrm>
            <a:off x="6791325" y="248972"/>
            <a:ext cx="1631800" cy="775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2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4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/>
          <p:cNvCxnSpPr/>
          <p:nvPr/>
        </p:nvCxnSpPr>
        <p:spPr>
          <a:xfrm rot="5400000">
            <a:off x="6036469" y="2464594"/>
            <a:ext cx="1785937" cy="4286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5357813" y="2428875"/>
            <a:ext cx="2643187" cy="2357438"/>
            <a:chOff x="5357818" y="2428868"/>
            <a:chExt cx="2643206" cy="2357454"/>
          </a:xfrm>
        </p:grpSpPr>
        <p:sp>
          <p:nvSpPr>
            <p:cNvPr id="4" name="Куб 3"/>
            <p:cNvSpPr/>
            <p:nvPr/>
          </p:nvSpPr>
          <p:spPr>
            <a:xfrm>
              <a:off x="5357818" y="2428868"/>
              <a:ext cx="2643206" cy="2357454"/>
            </a:xfrm>
            <a:prstGeom prst="cube">
              <a:avLst/>
            </a:prstGeom>
            <a:solidFill>
              <a:srgbClr val="00B0F0">
                <a:alpha val="30000"/>
              </a:srgb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rot="5400000" flipH="1" flipV="1">
              <a:off x="5357818" y="4214818"/>
              <a:ext cx="571504" cy="571504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5037935" y="3321843"/>
              <a:ext cx="1784362" cy="1587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>
              <a:off x="5929322" y="4214818"/>
              <a:ext cx="2071702" cy="1587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42938" y="558800"/>
            <a:ext cx="77509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002060"/>
                </a:solidFill>
                <a:latin typeface="Segoe Script" pitchFamily="34" charset="0"/>
              </a:rPr>
              <a:t>Элементы параллелепипеда </a:t>
            </a:r>
            <a:endParaRPr lang="ru-RU" altLang="ru-RU" sz="3200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347" y="1714488"/>
            <a:ext cx="2286027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Segoe Print" pitchFamily="2" charset="0"/>
                <a:cs typeface="MV Boli" pitchFamily="2" charset="0"/>
              </a:rPr>
              <a:t>элементы</a:t>
            </a:r>
            <a:endParaRPr lang="ru-RU" dirty="0">
              <a:solidFill>
                <a:srgbClr val="002060"/>
              </a:solidFill>
              <a:latin typeface="Segoe Print" pitchFamily="2" charset="0"/>
              <a:cs typeface="MV Boli" pitchFamily="2" charset="0"/>
            </a:endParaRP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714348" y="2428868"/>
            <a:ext cx="2286026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Segoe Print" pitchFamily="2" charset="0"/>
                <a:cs typeface="MV Boli" pitchFamily="2" charset="0"/>
              </a:rPr>
              <a:t>сечения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07834" y="4643446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A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86644" y="4786322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B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72462" y="4000504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C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79338" y="3896029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D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6314" y="2857496"/>
            <a:ext cx="5357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A</a:t>
            </a:r>
            <a:r>
              <a:rPr lang="en-US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</a:t>
            </a:r>
            <a:endParaRPr lang="ru-RU" sz="2400" baseline="-25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72132" y="1928802"/>
            <a:ext cx="5357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D</a:t>
            </a:r>
            <a:r>
              <a:rPr lang="en-US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</a:t>
            </a:r>
            <a:endParaRPr lang="ru-RU" sz="2400" baseline="-25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01024" y="2071678"/>
            <a:ext cx="5357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C</a:t>
            </a:r>
            <a:r>
              <a:rPr lang="en-US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</a:t>
            </a:r>
            <a:endParaRPr lang="ru-RU" sz="2400" baseline="-25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36660" y="2571744"/>
            <a:ext cx="5357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B</a:t>
            </a:r>
            <a:r>
              <a:rPr lang="en-US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</a:t>
            </a:r>
            <a:endParaRPr lang="ru-RU" sz="2400" baseline="-25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5357813" y="2428875"/>
            <a:ext cx="2643187" cy="235743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2" idx="0"/>
          </p:cNvCxnSpPr>
          <p:nvPr/>
        </p:nvCxnSpPr>
        <p:spPr>
          <a:xfrm rot="16200000" flipV="1">
            <a:off x="5545138" y="2884487"/>
            <a:ext cx="2357438" cy="144621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5929313" y="3071813"/>
            <a:ext cx="1500187" cy="11430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357813" y="3000375"/>
            <a:ext cx="2643187" cy="121443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357950" y="1357298"/>
            <a:ext cx="214314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диагонали</a:t>
            </a:r>
          </a:p>
        </p:txBody>
      </p:sp>
      <p:sp>
        <p:nvSpPr>
          <p:cNvPr id="51" name="Скругленный прямоугольник 50">
            <a:hlinkClick r:id="rId3" action="ppaction://hlinksldjump"/>
          </p:cNvPr>
          <p:cNvSpPr/>
          <p:nvPr/>
        </p:nvSpPr>
        <p:spPr>
          <a:xfrm>
            <a:off x="714348" y="3143248"/>
            <a:ext cx="2286026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Segoe Print" pitchFamily="2" charset="0"/>
                <a:cs typeface="MV Boli" pitchFamily="2" charset="0"/>
              </a:rPr>
              <a:t>свойства</a:t>
            </a:r>
          </a:p>
        </p:txBody>
      </p:sp>
      <p:sp>
        <p:nvSpPr>
          <p:cNvPr id="58" name="Управляющая кнопка: возврат 57">
            <a:hlinkClick r:id="rId4" action="ppaction://hlinksldjump" highlightClick="1"/>
          </p:cNvPr>
          <p:cNvSpPr/>
          <p:nvPr/>
        </p:nvSpPr>
        <p:spPr>
          <a:xfrm>
            <a:off x="8143900" y="6072206"/>
            <a:ext cx="857256" cy="642942"/>
          </a:xfrm>
          <a:prstGeom prst="actionButtonRetur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86182" y="3538839"/>
            <a:ext cx="214314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chemeClr val="bg1">
                    <a:lumMod val="25000"/>
                  </a:schemeClr>
                </a:solidFill>
                <a:latin typeface="+mn-lt"/>
              </a:rPr>
              <a:t>грани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28992" y="1928802"/>
            <a:ext cx="214314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00" dirty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рёбра</a:t>
            </a:r>
          </a:p>
        </p:txBody>
      </p:sp>
      <p:cxnSp>
        <p:nvCxnSpPr>
          <p:cNvPr id="35" name="Прямая соединительная линия 34"/>
          <p:cNvCxnSpPr>
            <a:endCxn id="22" idx="0"/>
          </p:cNvCxnSpPr>
          <p:nvPr/>
        </p:nvCxnSpPr>
        <p:spPr>
          <a:xfrm>
            <a:off x="5357813" y="4786313"/>
            <a:ext cx="2089150" cy="158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6527800" y="3884613"/>
            <a:ext cx="1785938" cy="1746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340350" y="3000375"/>
            <a:ext cx="2089150" cy="158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465638" y="3892550"/>
            <a:ext cx="1785938" cy="158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929313" y="2428875"/>
            <a:ext cx="2017712" cy="158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7143750" y="3286125"/>
            <a:ext cx="1716088" cy="158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7429500" y="4214813"/>
            <a:ext cx="571500" cy="5715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5357813" y="2428875"/>
            <a:ext cx="571500" cy="5715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29313" y="4214813"/>
            <a:ext cx="2000250" cy="158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5036344" y="3321844"/>
            <a:ext cx="1787525" cy="158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 flipH="1" flipV="1">
            <a:off x="5424488" y="4219575"/>
            <a:ext cx="509587" cy="500063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715008" y="5214950"/>
            <a:ext cx="214314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вершины</a:t>
            </a:r>
          </a:p>
        </p:txBody>
      </p:sp>
      <p:sp>
        <p:nvSpPr>
          <p:cNvPr id="70" name="Блок-схема: узел 69"/>
          <p:cNvSpPr/>
          <p:nvPr/>
        </p:nvSpPr>
        <p:spPr>
          <a:xfrm>
            <a:off x="8001000" y="4143375"/>
            <a:ext cx="71438" cy="714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Блок-схема: узел 70"/>
          <p:cNvSpPr/>
          <p:nvPr/>
        </p:nvSpPr>
        <p:spPr>
          <a:xfrm>
            <a:off x="7429500" y="4714875"/>
            <a:ext cx="71438" cy="714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Блок-схема: узел 71"/>
          <p:cNvSpPr/>
          <p:nvPr/>
        </p:nvSpPr>
        <p:spPr>
          <a:xfrm>
            <a:off x="7429500" y="3000375"/>
            <a:ext cx="71438" cy="714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Блок-схема: узел 72"/>
          <p:cNvSpPr/>
          <p:nvPr/>
        </p:nvSpPr>
        <p:spPr>
          <a:xfrm>
            <a:off x="5929313" y="2428875"/>
            <a:ext cx="71437" cy="714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Блок-схема: узел 73"/>
          <p:cNvSpPr/>
          <p:nvPr/>
        </p:nvSpPr>
        <p:spPr>
          <a:xfrm>
            <a:off x="5357813" y="2928938"/>
            <a:ext cx="71437" cy="7143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Блок-схема: узел 74"/>
          <p:cNvSpPr/>
          <p:nvPr/>
        </p:nvSpPr>
        <p:spPr>
          <a:xfrm>
            <a:off x="5357813" y="4714875"/>
            <a:ext cx="71437" cy="714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Блок-схема: узел 75"/>
          <p:cNvSpPr/>
          <p:nvPr/>
        </p:nvSpPr>
        <p:spPr>
          <a:xfrm>
            <a:off x="5929313" y="4143375"/>
            <a:ext cx="71437" cy="714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rot="5400000" flipH="1" flipV="1">
            <a:off x="7429500" y="2428875"/>
            <a:ext cx="571500" cy="5715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Блок-схема: узел 68"/>
          <p:cNvSpPr/>
          <p:nvPr/>
        </p:nvSpPr>
        <p:spPr>
          <a:xfrm>
            <a:off x="7929563" y="2428875"/>
            <a:ext cx="71437" cy="7143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63" name="Freeform 51"/>
          <p:cNvSpPr>
            <a:spLocks/>
          </p:cNvSpPr>
          <p:nvPr/>
        </p:nvSpPr>
        <p:spPr bwMode="auto">
          <a:xfrm>
            <a:off x="5364163" y="2420938"/>
            <a:ext cx="576262" cy="2303462"/>
          </a:xfrm>
          <a:custGeom>
            <a:avLst/>
            <a:gdLst>
              <a:gd name="T0" fmla="*/ 0 w 363"/>
              <a:gd name="T1" fmla="*/ 576262 h 1451"/>
              <a:gd name="T2" fmla="*/ 576262 w 363"/>
              <a:gd name="T3" fmla="*/ 0 h 1451"/>
              <a:gd name="T4" fmla="*/ 576262 w 363"/>
              <a:gd name="T5" fmla="*/ 1800225 h 1451"/>
              <a:gd name="T6" fmla="*/ 0 w 363"/>
              <a:gd name="T7" fmla="*/ 2303462 h 1451"/>
              <a:gd name="T8" fmla="*/ 0 w 363"/>
              <a:gd name="T9" fmla="*/ 576262 h 1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1451">
                <a:moveTo>
                  <a:pt x="0" y="363"/>
                </a:moveTo>
                <a:lnTo>
                  <a:pt x="363" y="0"/>
                </a:lnTo>
                <a:lnTo>
                  <a:pt x="363" y="1134"/>
                </a:lnTo>
                <a:lnTo>
                  <a:pt x="0" y="1451"/>
                </a:lnTo>
                <a:lnTo>
                  <a:pt x="0" y="363"/>
                </a:lnTo>
                <a:close/>
              </a:path>
            </a:pathLst>
          </a:custGeom>
          <a:solidFill>
            <a:srgbClr val="FFDE66">
              <a:alpha val="2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4" name="Freeform 52"/>
          <p:cNvSpPr>
            <a:spLocks/>
          </p:cNvSpPr>
          <p:nvPr/>
        </p:nvSpPr>
        <p:spPr bwMode="auto">
          <a:xfrm>
            <a:off x="7380288" y="2492375"/>
            <a:ext cx="576262" cy="2303463"/>
          </a:xfrm>
          <a:custGeom>
            <a:avLst/>
            <a:gdLst>
              <a:gd name="T0" fmla="*/ 0 w 363"/>
              <a:gd name="T1" fmla="*/ 576263 h 1451"/>
              <a:gd name="T2" fmla="*/ 576262 w 363"/>
              <a:gd name="T3" fmla="*/ 0 h 1451"/>
              <a:gd name="T4" fmla="*/ 576262 w 363"/>
              <a:gd name="T5" fmla="*/ 1800225 h 1451"/>
              <a:gd name="T6" fmla="*/ 0 w 363"/>
              <a:gd name="T7" fmla="*/ 2303463 h 1451"/>
              <a:gd name="T8" fmla="*/ 0 w 363"/>
              <a:gd name="T9" fmla="*/ 576263 h 14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1451">
                <a:moveTo>
                  <a:pt x="0" y="363"/>
                </a:moveTo>
                <a:lnTo>
                  <a:pt x="363" y="0"/>
                </a:lnTo>
                <a:lnTo>
                  <a:pt x="363" y="1134"/>
                </a:lnTo>
                <a:lnTo>
                  <a:pt x="0" y="1451"/>
                </a:lnTo>
                <a:lnTo>
                  <a:pt x="0" y="363"/>
                </a:lnTo>
                <a:close/>
              </a:path>
            </a:pathLst>
          </a:custGeom>
          <a:solidFill>
            <a:srgbClr val="FFDE66">
              <a:alpha val="2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6" name="Freeform 54"/>
          <p:cNvSpPr>
            <a:spLocks/>
          </p:cNvSpPr>
          <p:nvPr/>
        </p:nvSpPr>
        <p:spPr bwMode="auto">
          <a:xfrm>
            <a:off x="5364163" y="2420938"/>
            <a:ext cx="2663825" cy="576262"/>
          </a:xfrm>
          <a:custGeom>
            <a:avLst/>
            <a:gdLst>
              <a:gd name="T0" fmla="*/ 0 w 1678"/>
              <a:gd name="T1" fmla="*/ 576262 h 363"/>
              <a:gd name="T2" fmla="*/ 2087563 w 1678"/>
              <a:gd name="T3" fmla="*/ 576262 h 363"/>
              <a:gd name="T4" fmla="*/ 2663825 w 1678"/>
              <a:gd name="T5" fmla="*/ 0 h 363"/>
              <a:gd name="T6" fmla="*/ 576263 w 1678"/>
              <a:gd name="T7" fmla="*/ 0 h 363"/>
              <a:gd name="T8" fmla="*/ 0 w 1678"/>
              <a:gd name="T9" fmla="*/ 576262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78" h="363">
                <a:moveTo>
                  <a:pt x="0" y="363"/>
                </a:moveTo>
                <a:lnTo>
                  <a:pt x="1315" y="363"/>
                </a:lnTo>
                <a:lnTo>
                  <a:pt x="1678" y="0"/>
                </a:lnTo>
                <a:lnTo>
                  <a:pt x="363" y="0"/>
                </a:lnTo>
                <a:lnTo>
                  <a:pt x="0" y="363"/>
                </a:lnTo>
                <a:close/>
              </a:path>
            </a:pathLst>
          </a:custGeom>
          <a:solidFill>
            <a:srgbClr val="FFDE66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7" name="Freeform 55"/>
          <p:cNvSpPr>
            <a:spLocks/>
          </p:cNvSpPr>
          <p:nvPr/>
        </p:nvSpPr>
        <p:spPr bwMode="auto">
          <a:xfrm>
            <a:off x="5364163" y="4221163"/>
            <a:ext cx="2663825" cy="576262"/>
          </a:xfrm>
          <a:custGeom>
            <a:avLst/>
            <a:gdLst>
              <a:gd name="T0" fmla="*/ 0 w 1678"/>
              <a:gd name="T1" fmla="*/ 576262 h 363"/>
              <a:gd name="T2" fmla="*/ 2087563 w 1678"/>
              <a:gd name="T3" fmla="*/ 576262 h 363"/>
              <a:gd name="T4" fmla="*/ 2663825 w 1678"/>
              <a:gd name="T5" fmla="*/ 0 h 363"/>
              <a:gd name="T6" fmla="*/ 576263 w 1678"/>
              <a:gd name="T7" fmla="*/ 0 h 363"/>
              <a:gd name="T8" fmla="*/ 0 w 1678"/>
              <a:gd name="T9" fmla="*/ 576262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78" h="363">
                <a:moveTo>
                  <a:pt x="0" y="363"/>
                </a:moveTo>
                <a:lnTo>
                  <a:pt x="1315" y="363"/>
                </a:lnTo>
                <a:lnTo>
                  <a:pt x="1678" y="0"/>
                </a:lnTo>
                <a:lnTo>
                  <a:pt x="363" y="0"/>
                </a:lnTo>
                <a:lnTo>
                  <a:pt x="0" y="363"/>
                </a:lnTo>
                <a:close/>
              </a:path>
            </a:pathLst>
          </a:custGeom>
          <a:solidFill>
            <a:srgbClr val="FFDE66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8" name="Freeform 56"/>
          <p:cNvSpPr>
            <a:spLocks/>
          </p:cNvSpPr>
          <p:nvPr/>
        </p:nvSpPr>
        <p:spPr bwMode="auto">
          <a:xfrm>
            <a:off x="5364163" y="2997200"/>
            <a:ext cx="2087562" cy="1800225"/>
          </a:xfrm>
          <a:custGeom>
            <a:avLst/>
            <a:gdLst>
              <a:gd name="T0" fmla="*/ 0 w 1315"/>
              <a:gd name="T1" fmla="*/ 0 h 1134"/>
              <a:gd name="T2" fmla="*/ 2016125 w 1315"/>
              <a:gd name="T3" fmla="*/ 0 h 1134"/>
              <a:gd name="T4" fmla="*/ 2087562 w 1315"/>
              <a:gd name="T5" fmla="*/ 1800225 h 1134"/>
              <a:gd name="T6" fmla="*/ 0 w 1315"/>
              <a:gd name="T7" fmla="*/ 1800225 h 1134"/>
              <a:gd name="T8" fmla="*/ 0 w 1315"/>
              <a:gd name="T9" fmla="*/ 0 h 1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5" h="1134">
                <a:moveTo>
                  <a:pt x="0" y="0"/>
                </a:moveTo>
                <a:lnTo>
                  <a:pt x="1270" y="0"/>
                </a:lnTo>
                <a:lnTo>
                  <a:pt x="1315" y="1134"/>
                </a:lnTo>
                <a:lnTo>
                  <a:pt x="0" y="1134"/>
                </a:lnTo>
                <a:lnTo>
                  <a:pt x="0" y="0"/>
                </a:lnTo>
                <a:close/>
              </a:path>
            </a:pathLst>
          </a:custGeom>
          <a:solidFill>
            <a:srgbClr val="F0F028">
              <a:alpha val="3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9" name="Freeform 57"/>
          <p:cNvSpPr>
            <a:spLocks/>
          </p:cNvSpPr>
          <p:nvPr/>
        </p:nvSpPr>
        <p:spPr bwMode="auto">
          <a:xfrm>
            <a:off x="5940425" y="2420938"/>
            <a:ext cx="2087563" cy="1800225"/>
          </a:xfrm>
          <a:custGeom>
            <a:avLst/>
            <a:gdLst>
              <a:gd name="T0" fmla="*/ 0 w 1315"/>
              <a:gd name="T1" fmla="*/ 0 h 1134"/>
              <a:gd name="T2" fmla="*/ 2016125 w 1315"/>
              <a:gd name="T3" fmla="*/ 0 h 1134"/>
              <a:gd name="T4" fmla="*/ 2087563 w 1315"/>
              <a:gd name="T5" fmla="*/ 1800225 h 1134"/>
              <a:gd name="T6" fmla="*/ 0 w 1315"/>
              <a:gd name="T7" fmla="*/ 1800225 h 1134"/>
              <a:gd name="T8" fmla="*/ 0 w 1315"/>
              <a:gd name="T9" fmla="*/ 0 h 1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5" h="1134">
                <a:moveTo>
                  <a:pt x="0" y="0"/>
                </a:moveTo>
                <a:lnTo>
                  <a:pt x="1270" y="0"/>
                </a:lnTo>
                <a:lnTo>
                  <a:pt x="1315" y="1134"/>
                </a:lnTo>
                <a:lnTo>
                  <a:pt x="0" y="1134"/>
                </a:lnTo>
                <a:lnTo>
                  <a:pt x="0" y="0"/>
                </a:lnTo>
                <a:close/>
              </a:path>
            </a:pathLst>
          </a:custGeom>
          <a:solidFill>
            <a:srgbClr val="F0F028">
              <a:alpha val="3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67297" y="4221163"/>
            <a:ext cx="3875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Segoe Script" panose="020B0504020000000003" pitchFamily="34" charset="0"/>
                <a:ea typeface="Times New Roman"/>
                <a:cs typeface="Times New Roman"/>
              </a:rPr>
              <a:t>Параллелепипед имеет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Segoe Script" panose="020B0504020000000003" pitchFamily="34" charset="0"/>
                <a:ea typeface="Times New Roman"/>
                <a:cs typeface="Times New Roman"/>
              </a:rPr>
              <a:t>6 </a:t>
            </a:r>
            <a:r>
              <a:rPr lang="ru-RU" dirty="0">
                <a:solidFill>
                  <a:srgbClr val="002060"/>
                </a:solidFill>
                <a:latin typeface="Segoe Script" panose="020B0504020000000003" pitchFamily="34" charset="0"/>
                <a:ea typeface="Times New Roman"/>
                <a:cs typeface="Times New Roman"/>
              </a:rPr>
              <a:t>граней,</a:t>
            </a:r>
            <a:endParaRPr lang="ru-RU" dirty="0">
              <a:solidFill>
                <a:srgbClr val="002060"/>
              </a:solidFill>
              <a:latin typeface="Segoe Script" panose="020B0504020000000003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Segoe Script" panose="020B0504020000000003" pitchFamily="34" charset="0"/>
                <a:ea typeface="Times New Roman"/>
                <a:cs typeface="Times New Roman"/>
              </a:rPr>
              <a:t>12 ребер,</a:t>
            </a:r>
            <a:endParaRPr lang="ru-RU" dirty="0">
              <a:solidFill>
                <a:srgbClr val="002060"/>
              </a:solidFill>
              <a:latin typeface="Segoe Script" panose="020B0504020000000003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Segoe Script" panose="020B0504020000000003" pitchFamily="34" charset="0"/>
                <a:ea typeface="Times New Roman"/>
                <a:cs typeface="Times New Roman"/>
              </a:rPr>
              <a:t>8 вершин.</a:t>
            </a:r>
            <a:endParaRPr lang="ru-RU" dirty="0">
              <a:solidFill>
                <a:srgbClr val="002060"/>
              </a:solidFill>
              <a:effectLst/>
              <a:latin typeface="Segoe Script" panose="020B0504020000000003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692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69" grpId="0" animBg="1"/>
      <p:bldP spid="13363" grpId="0" animBg="1"/>
      <p:bldP spid="13364" grpId="0" animBg="1"/>
      <p:bldP spid="13366" grpId="0" animBg="1"/>
      <p:bldP spid="13367" grpId="0" animBg="1"/>
      <p:bldP spid="13368" grpId="0" animBg="1"/>
      <p:bldP spid="133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6072188" y="1173163"/>
            <a:ext cx="2290762" cy="2860675"/>
            <a:chOff x="5330087" y="2534898"/>
            <a:chExt cx="2290837" cy="2859774"/>
          </a:xfrm>
        </p:grpSpPr>
        <p:sp>
          <p:nvSpPr>
            <p:cNvPr id="5" name="Равнобедренный треугольник 4"/>
            <p:cNvSpPr/>
            <p:nvPr/>
          </p:nvSpPr>
          <p:spPr>
            <a:xfrm rot="1346890">
              <a:off x="5788889" y="2733273"/>
              <a:ext cx="1189077" cy="2640768"/>
            </a:xfrm>
            <a:prstGeom prst="triangle">
              <a:avLst>
                <a:gd name="adj" fmla="val 0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6"/>
            <p:cNvCxnSpPr>
              <a:stCxn id="5" idx="2"/>
              <a:endCxn id="6" idx="4"/>
            </p:cNvCxnSpPr>
            <p:nvPr/>
          </p:nvCxnSpPr>
          <p:spPr>
            <a:xfrm rot="16200000" flipH="1">
              <a:off x="6396948" y="3980257"/>
              <a:ext cx="157113" cy="2290837"/>
            </a:xfrm>
            <a:prstGeom prst="line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Равнобедренный треугольник 5"/>
            <p:cNvSpPr/>
            <p:nvPr/>
          </p:nvSpPr>
          <p:spPr>
            <a:xfrm rot="20760460">
              <a:off x="6065123" y="2534898"/>
              <a:ext cx="1228765" cy="2859774"/>
            </a:xfrm>
            <a:prstGeom prst="triangle">
              <a:avLst>
                <a:gd name="adj" fmla="val 50662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363" name="Прямоугольник 8"/>
          <p:cNvSpPr>
            <a:spLocks noChangeArrowheads="1"/>
          </p:cNvSpPr>
          <p:nvPr/>
        </p:nvSpPr>
        <p:spPr bwMode="auto">
          <a:xfrm>
            <a:off x="5039518" y="298734"/>
            <a:ext cx="2428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Segoe Script" pitchFamily="34" charset="0"/>
              </a:rPr>
              <a:t>Тетраэдр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58214" y="3643314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C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3429000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A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785794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D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4071942"/>
            <a:ext cx="32142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B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03287" y="266700"/>
            <a:ext cx="4000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2060"/>
                </a:solidFill>
                <a:latin typeface="Segoe Script" pitchFamily="34" charset="0"/>
              </a:rPr>
              <a:t>Многоугольник, сторонами которого являются отрезки, по которым секущая плоскость пересекает грани тетраэдра, называется </a:t>
            </a:r>
            <a:r>
              <a:rPr lang="ru-RU" altLang="ru-RU" b="1" dirty="0">
                <a:solidFill>
                  <a:srgbClr val="002060"/>
                </a:solidFill>
                <a:latin typeface="Segoe Script" pitchFamily="34" charset="0"/>
              </a:rPr>
              <a:t>сечением тетраэдра</a:t>
            </a:r>
            <a:r>
              <a:rPr lang="ru-RU" altLang="ru-RU" dirty="0">
                <a:solidFill>
                  <a:srgbClr val="002060"/>
                </a:solidFill>
                <a:latin typeface="Segoe Script" pitchFamily="34" charset="0"/>
              </a:rPr>
              <a:t>.</a:t>
            </a:r>
          </a:p>
        </p:txBody>
      </p:sp>
      <p:sp>
        <p:nvSpPr>
          <p:cNvPr id="38" name="Выгнутая вправо стрелка 37">
            <a:hlinkClick r:id="rId2" action="ppaction://hlinksldjump"/>
          </p:cNvPr>
          <p:cNvSpPr/>
          <p:nvPr/>
        </p:nvSpPr>
        <p:spPr>
          <a:xfrm>
            <a:off x="8126018" y="5822156"/>
            <a:ext cx="785813" cy="928687"/>
          </a:xfrm>
          <a:prstGeom prst="curvedLeftArrow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47"/>
          <p:cNvGrpSpPr>
            <a:grpSpLocks/>
          </p:cNvGrpSpPr>
          <p:nvPr/>
        </p:nvGrpSpPr>
        <p:grpSpPr bwMode="auto">
          <a:xfrm>
            <a:off x="3608388" y="2500313"/>
            <a:ext cx="2892425" cy="3748087"/>
            <a:chOff x="2964694" y="3071810"/>
            <a:chExt cx="2893190" cy="3747813"/>
          </a:xfrm>
        </p:grpSpPr>
        <p:grpSp>
          <p:nvGrpSpPr>
            <p:cNvPr id="15391" name="Группа 39"/>
            <p:cNvGrpSpPr>
              <a:grpSpLocks/>
            </p:cNvGrpSpPr>
            <p:nvPr/>
          </p:nvGrpSpPr>
          <p:grpSpPr bwMode="auto">
            <a:xfrm>
              <a:off x="3250446" y="3459783"/>
              <a:ext cx="2290837" cy="2859774"/>
              <a:chOff x="5330087" y="2534898"/>
              <a:chExt cx="2290837" cy="2859774"/>
            </a:xfrm>
          </p:grpSpPr>
          <p:sp>
            <p:nvSpPr>
              <p:cNvPr id="41" name="Равнобедренный треугольник 40"/>
              <p:cNvSpPr/>
              <p:nvPr/>
            </p:nvSpPr>
            <p:spPr>
              <a:xfrm rot="1346890">
                <a:off x="5789069" y="2732670"/>
                <a:ext cx="1189353" cy="2641407"/>
              </a:xfrm>
              <a:prstGeom prst="triangle">
                <a:avLst>
                  <a:gd name="adj" fmla="val 0"/>
                </a:avLst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42" name="Прямая соединительная линия 41"/>
              <p:cNvCxnSpPr>
                <a:stCxn id="41" idx="2"/>
                <a:endCxn id="43" idx="4"/>
              </p:cNvCxnSpPr>
              <p:nvPr/>
            </p:nvCxnSpPr>
            <p:spPr>
              <a:xfrm rot="16200000" flipH="1">
                <a:off x="6397269" y="3979968"/>
                <a:ext cx="157152" cy="2291368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Равнобедренный треугольник 42"/>
              <p:cNvSpPr/>
              <p:nvPr/>
            </p:nvSpPr>
            <p:spPr>
              <a:xfrm rot="20760460">
                <a:off x="6065368" y="2534247"/>
                <a:ext cx="1229050" cy="2860466"/>
              </a:xfrm>
              <a:prstGeom prst="triangle">
                <a:avLst>
                  <a:gd name="adj" fmla="val 50662"/>
                </a:avLst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44" name="Прямоугольник 43"/>
            <p:cNvSpPr/>
            <p:nvPr/>
          </p:nvSpPr>
          <p:spPr>
            <a:xfrm>
              <a:off x="5536462" y="5929330"/>
              <a:ext cx="32142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C</a:t>
              </a:r>
              <a:endPara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964694" y="5715016"/>
              <a:ext cx="32142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A</a:t>
              </a:r>
              <a:endPara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107702" y="3071810"/>
              <a:ext cx="32142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D</a:t>
              </a:r>
              <a:endPara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179140" y="6357958"/>
              <a:ext cx="32142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B</a:t>
              </a:r>
              <a:endPara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8" name="Группа 48"/>
          <p:cNvGrpSpPr>
            <a:grpSpLocks/>
          </p:cNvGrpSpPr>
          <p:nvPr/>
        </p:nvGrpSpPr>
        <p:grpSpPr bwMode="auto">
          <a:xfrm>
            <a:off x="250825" y="3038475"/>
            <a:ext cx="2892425" cy="3748088"/>
            <a:chOff x="2964694" y="3071810"/>
            <a:chExt cx="2893190" cy="3747813"/>
          </a:xfrm>
        </p:grpSpPr>
        <p:grpSp>
          <p:nvGrpSpPr>
            <p:cNvPr id="15383" name="Группа 39"/>
            <p:cNvGrpSpPr>
              <a:grpSpLocks/>
            </p:cNvGrpSpPr>
            <p:nvPr/>
          </p:nvGrpSpPr>
          <p:grpSpPr bwMode="auto">
            <a:xfrm>
              <a:off x="3250446" y="3459783"/>
              <a:ext cx="2290837" cy="2859774"/>
              <a:chOff x="5330087" y="2534898"/>
              <a:chExt cx="2290837" cy="2859774"/>
            </a:xfrm>
          </p:grpSpPr>
          <p:sp>
            <p:nvSpPr>
              <p:cNvPr id="55" name="Равнобедренный треугольник 54"/>
              <p:cNvSpPr/>
              <p:nvPr/>
            </p:nvSpPr>
            <p:spPr>
              <a:xfrm rot="1346890">
                <a:off x="5789070" y="2732670"/>
                <a:ext cx="1189352" cy="2641406"/>
              </a:xfrm>
              <a:prstGeom prst="triangle">
                <a:avLst>
                  <a:gd name="adj" fmla="val 0"/>
                </a:avLst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56" name="Прямая соединительная линия 55"/>
              <p:cNvCxnSpPr>
                <a:stCxn id="55" idx="2"/>
                <a:endCxn id="57" idx="4"/>
              </p:cNvCxnSpPr>
              <p:nvPr/>
            </p:nvCxnSpPr>
            <p:spPr>
              <a:xfrm rot="16200000" flipH="1">
                <a:off x="6397271" y="3979966"/>
                <a:ext cx="157150" cy="2291369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Равнобедренный треугольник 56"/>
              <p:cNvSpPr/>
              <p:nvPr/>
            </p:nvSpPr>
            <p:spPr>
              <a:xfrm rot="20760460">
                <a:off x="6065369" y="2534247"/>
                <a:ext cx="1229050" cy="2860465"/>
              </a:xfrm>
              <a:prstGeom prst="triangle">
                <a:avLst>
                  <a:gd name="adj" fmla="val 50662"/>
                </a:avLst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5536462" y="5929330"/>
              <a:ext cx="32142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C</a:t>
              </a:r>
              <a:endPara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964694" y="5715016"/>
              <a:ext cx="32142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A</a:t>
              </a:r>
              <a:endPara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107702" y="3071810"/>
              <a:ext cx="32142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D</a:t>
              </a:r>
              <a:endPara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4179140" y="6357958"/>
              <a:ext cx="32142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B</a:t>
              </a:r>
              <a:endPara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0" name="Группа 69"/>
          <p:cNvGrpSpPr>
            <a:grpSpLocks/>
          </p:cNvGrpSpPr>
          <p:nvPr/>
        </p:nvGrpSpPr>
        <p:grpSpPr bwMode="auto">
          <a:xfrm>
            <a:off x="928688" y="4572000"/>
            <a:ext cx="1143000" cy="1716088"/>
            <a:chOff x="928662" y="4572008"/>
            <a:chExt cx="1143802" cy="1715306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rot="10800000" flipV="1">
              <a:off x="928662" y="4572008"/>
              <a:ext cx="1143802" cy="42843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393918" y="5536769"/>
              <a:ext cx="106948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1214810" y="5429660"/>
              <a:ext cx="1713719" cy="158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10800000">
              <a:off x="928662" y="6071512"/>
              <a:ext cx="1143802" cy="214214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70"/>
          <p:cNvGrpSpPr>
            <a:grpSpLocks/>
          </p:cNvGrpSpPr>
          <p:nvPr/>
        </p:nvGrpSpPr>
        <p:grpSpPr bwMode="auto">
          <a:xfrm>
            <a:off x="6072188" y="2071688"/>
            <a:ext cx="1557337" cy="1931987"/>
            <a:chOff x="6572264" y="4521012"/>
            <a:chExt cx="1556669" cy="1931988"/>
          </a:xfrm>
        </p:grpSpPr>
        <p:sp>
          <p:nvSpPr>
            <p:cNvPr id="35" name="Равнобедренный треугольник 34"/>
            <p:cNvSpPr/>
            <p:nvPr/>
          </p:nvSpPr>
          <p:spPr>
            <a:xfrm rot="1392664">
              <a:off x="6903909" y="4521012"/>
              <a:ext cx="1225024" cy="1931988"/>
            </a:xfrm>
            <a:prstGeom prst="triangle">
              <a:avLst>
                <a:gd name="adj" fmla="val 61426"/>
              </a:avLst>
            </a:prstGeom>
            <a:solidFill>
              <a:srgbClr val="FF0000">
                <a:alpha val="30196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 rot="5400000" flipH="1" flipV="1">
              <a:off x="6559252" y="4656261"/>
              <a:ext cx="1479551" cy="1453526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71"/>
          <p:cNvGrpSpPr>
            <a:grpSpLocks/>
          </p:cNvGrpSpPr>
          <p:nvPr/>
        </p:nvGrpSpPr>
        <p:grpSpPr bwMode="auto">
          <a:xfrm>
            <a:off x="4498975" y="4000500"/>
            <a:ext cx="930275" cy="285750"/>
            <a:chOff x="4498975" y="4000504"/>
            <a:chExt cx="930281" cy="285746"/>
          </a:xfrm>
        </p:grpSpPr>
        <p:sp>
          <p:nvSpPr>
            <p:cNvPr id="39" name="Равнобедренный треугольник 38"/>
            <p:cNvSpPr/>
            <p:nvPr/>
          </p:nvSpPr>
          <p:spPr>
            <a:xfrm rot="10800000">
              <a:off x="4498975" y="4010029"/>
              <a:ext cx="930281" cy="276221"/>
            </a:xfrm>
            <a:prstGeom prst="triangle">
              <a:avLst>
                <a:gd name="adj" fmla="val 51648"/>
              </a:avLst>
            </a:prstGeom>
            <a:solidFill>
              <a:srgbClr val="FF0000">
                <a:alpha val="30196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4500563" y="4000504"/>
              <a:ext cx="928693" cy="158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33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5327650" y="1241425"/>
            <a:ext cx="708025" cy="1316038"/>
            <a:chOff x="5326938" y="1241585"/>
            <a:chExt cx="708025" cy="1315878"/>
          </a:xfrm>
        </p:grpSpPr>
        <p:sp>
          <p:nvSpPr>
            <p:cNvPr id="50" name="Равнобедренный треугольник 49"/>
            <p:cNvSpPr/>
            <p:nvPr/>
          </p:nvSpPr>
          <p:spPr bwMode="auto">
            <a:xfrm rot="13494371">
              <a:off x="5326938" y="1309840"/>
              <a:ext cx="708025" cy="1247623"/>
            </a:xfrm>
            <a:prstGeom prst="triangle">
              <a:avLst>
                <a:gd name="adj" fmla="val 18056"/>
              </a:avLst>
            </a:prstGeom>
            <a:solidFill>
              <a:srgbClr val="FF0000">
                <a:alpha val="3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0" name="Прямая соединительная линия 69"/>
            <p:cNvCxnSpPr>
              <a:endCxn id="50" idx="4"/>
            </p:cNvCxnSpPr>
            <p:nvPr/>
          </p:nvCxnSpPr>
          <p:spPr bwMode="auto">
            <a:xfrm flipV="1">
              <a:off x="5407901" y="1241585"/>
              <a:ext cx="463550" cy="126032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7" name="Прямоугольник 8"/>
          <p:cNvSpPr>
            <a:spLocks noChangeArrowheads="1"/>
          </p:cNvSpPr>
          <p:nvPr/>
        </p:nvSpPr>
        <p:spPr bwMode="auto">
          <a:xfrm>
            <a:off x="642938" y="289550"/>
            <a:ext cx="4714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Segoe Script" pitchFamily="34" charset="0"/>
              </a:rPr>
              <a:t>Параллелепипед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85750" y="1285875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Многоугольник, сторонами которого являются отрезки, по которым секущая плоскость пересекает грани параллелепипеда, называется </a:t>
            </a:r>
            <a:r>
              <a:rPr lang="ru-RU" altLang="ru-RU" sz="2000" b="1" dirty="0">
                <a:solidFill>
                  <a:srgbClr val="002060"/>
                </a:solidFill>
                <a:latin typeface="Segoe Script" pitchFamily="34" charset="0"/>
              </a:rPr>
              <a:t>сечением параллелепипеда</a:t>
            </a:r>
            <a:r>
              <a:rPr lang="ru-RU" altLang="ru-RU" sz="2000" dirty="0">
                <a:solidFill>
                  <a:srgbClr val="002060"/>
                </a:solidFill>
                <a:latin typeface="Segoe Script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642918"/>
            <a:ext cx="5357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D</a:t>
            </a:r>
            <a:r>
              <a:rPr lang="en-US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</a:t>
            </a:r>
            <a:endParaRPr lang="ru-RU" sz="2400" baseline="-25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16390" name="Группа 20"/>
          <p:cNvGrpSpPr>
            <a:grpSpLocks/>
          </p:cNvGrpSpPr>
          <p:nvPr/>
        </p:nvGrpSpPr>
        <p:grpSpPr bwMode="auto">
          <a:xfrm>
            <a:off x="4857750" y="785813"/>
            <a:ext cx="3643313" cy="3105150"/>
            <a:chOff x="4857752" y="2071678"/>
            <a:chExt cx="3643338" cy="3104871"/>
          </a:xfrm>
        </p:grpSpPr>
        <p:grpSp>
          <p:nvGrpSpPr>
            <p:cNvPr id="16437" name="Группа 3"/>
            <p:cNvGrpSpPr>
              <a:grpSpLocks/>
            </p:cNvGrpSpPr>
            <p:nvPr/>
          </p:nvGrpSpPr>
          <p:grpSpPr bwMode="auto">
            <a:xfrm>
              <a:off x="5357818" y="2428868"/>
              <a:ext cx="2643206" cy="2357454"/>
              <a:chOff x="5357818" y="2428868"/>
              <a:chExt cx="2643206" cy="2357454"/>
            </a:xfrm>
          </p:grpSpPr>
          <p:sp>
            <p:nvSpPr>
              <p:cNvPr id="5" name="Куб 4"/>
              <p:cNvSpPr/>
              <p:nvPr/>
            </p:nvSpPr>
            <p:spPr>
              <a:xfrm>
                <a:off x="5357818" y="2428833"/>
                <a:ext cx="2643205" cy="2357226"/>
              </a:xfrm>
              <a:prstGeom prst="cube">
                <a:avLst/>
              </a:prstGeom>
              <a:solidFill>
                <a:srgbClr val="00B0F0">
                  <a:alpha val="30000"/>
                </a:srgb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 rot="5400000" flipH="1" flipV="1">
                <a:off x="5357846" y="4214583"/>
                <a:ext cx="571449" cy="571504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rot="5400000">
                <a:off x="5038021" y="3321722"/>
                <a:ext cx="1784190" cy="1587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rot="10800000">
                <a:off x="5929322" y="4214610"/>
                <a:ext cx="2071701" cy="1587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Прямоугольник 11"/>
            <p:cNvSpPr/>
            <p:nvPr/>
          </p:nvSpPr>
          <p:spPr>
            <a:xfrm>
              <a:off x="4857752" y="2857496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A</a:t>
              </a:r>
              <a:r>
                <a:rPr lang="en-US" sz="2400" baseline="-25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1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929190" y="4714884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A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036660" y="2571744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B</a:t>
              </a:r>
              <a:r>
                <a:rPr lang="en-US" sz="2400" baseline="-25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1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929586" y="2071678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C</a:t>
              </a:r>
              <a:r>
                <a:rPr lang="en-US" sz="2400" baseline="-25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1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500694" y="3786190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D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429520" y="4714884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B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965354" y="3896029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C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4" name="Группа 56"/>
          <p:cNvGrpSpPr>
            <a:grpSpLocks/>
          </p:cNvGrpSpPr>
          <p:nvPr/>
        </p:nvGrpSpPr>
        <p:grpSpPr bwMode="auto">
          <a:xfrm>
            <a:off x="642938" y="3214688"/>
            <a:ext cx="3643312" cy="3319462"/>
            <a:chOff x="642910" y="3214686"/>
            <a:chExt cx="3643338" cy="3319185"/>
          </a:xfrm>
        </p:grpSpPr>
        <p:grpSp>
          <p:nvGrpSpPr>
            <p:cNvPr id="16424" name="Группа 3"/>
            <p:cNvGrpSpPr>
              <a:grpSpLocks/>
            </p:cNvGrpSpPr>
            <p:nvPr/>
          </p:nvGrpSpPr>
          <p:grpSpPr bwMode="auto">
            <a:xfrm>
              <a:off x="1142976" y="3714752"/>
              <a:ext cx="2643206" cy="2357454"/>
              <a:chOff x="5357818" y="2428868"/>
              <a:chExt cx="2643206" cy="2357454"/>
            </a:xfrm>
          </p:grpSpPr>
          <p:sp>
            <p:nvSpPr>
              <p:cNvPr id="31" name="Куб 30"/>
              <p:cNvSpPr/>
              <p:nvPr/>
            </p:nvSpPr>
            <p:spPr>
              <a:xfrm>
                <a:off x="5357818" y="2428822"/>
                <a:ext cx="2643207" cy="2357241"/>
              </a:xfrm>
              <a:prstGeom prst="cube">
                <a:avLst/>
              </a:prstGeom>
              <a:solidFill>
                <a:srgbClr val="00B0F0">
                  <a:alpha val="30000"/>
                </a:srgb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 rot="5400000" flipH="1" flipV="1">
                <a:off x="5357844" y="4214585"/>
                <a:ext cx="571452" cy="571504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>
                <a:off x="5038016" y="3321716"/>
                <a:ext cx="1784201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10800000">
                <a:off x="5929322" y="4214611"/>
                <a:ext cx="2071703" cy="1587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Прямоугольник 23"/>
            <p:cNvSpPr/>
            <p:nvPr/>
          </p:nvSpPr>
          <p:spPr>
            <a:xfrm>
              <a:off x="642910" y="4143380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A</a:t>
              </a:r>
              <a:r>
                <a:rPr lang="en-US" sz="2400" baseline="-25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1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14348" y="5929330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A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21818" y="3857628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B</a:t>
              </a:r>
              <a:r>
                <a:rPr lang="en-US" sz="2400" baseline="-25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1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714744" y="3357562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C</a:t>
              </a:r>
              <a:r>
                <a:rPr lang="en-US" sz="2400" baseline="-25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1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285852" y="5072074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D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143240" y="6072206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B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750512" y="5181913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C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428728" y="3214686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D</a:t>
              </a:r>
              <a:r>
                <a:rPr lang="en-US" sz="2400" baseline="-25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1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0" name="Группа 57"/>
          <p:cNvGrpSpPr>
            <a:grpSpLocks/>
          </p:cNvGrpSpPr>
          <p:nvPr/>
        </p:nvGrpSpPr>
        <p:grpSpPr bwMode="auto">
          <a:xfrm>
            <a:off x="4857750" y="3643313"/>
            <a:ext cx="3643313" cy="3214687"/>
            <a:chOff x="4857752" y="3643314"/>
            <a:chExt cx="3643338" cy="3214686"/>
          </a:xfrm>
        </p:grpSpPr>
        <p:grpSp>
          <p:nvGrpSpPr>
            <p:cNvPr id="16411" name="Группа 3"/>
            <p:cNvGrpSpPr>
              <a:grpSpLocks/>
            </p:cNvGrpSpPr>
            <p:nvPr/>
          </p:nvGrpSpPr>
          <p:grpSpPr bwMode="auto">
            <a:xfrm>
              <a:off x="5357818" y="4038881"/>
              <a:ext cx="2643206" cy="2357454"/>
              <a:chOff x="5357818" y="2428868"/>
              <a:chExt cx="2643206" cy="2357454"/>
            </a:xfrm>
          </p:grpSpPr>
          <p:sp>
            <p:nvSpPr>
              <p:cNvPr id="44" name="Куб 43"/>
              <p:cNvSpPr/>
              <p:nvPr/>
            </p:nvSpPr>
            <p:spPr>
              <a:xfrm>
                <a:off x="5357818" y="2428588"/>
                <a:ext cx="2643205" cy="2357437"/>
              </a:xfrm>
              <a:prstGeom prst="cube">
                <a:avLst/>
              </a:prstGeom>
              <a:solidFill>
                <a:srgbClr val="00B0F0">
                  <a:alpha val="30000"/>
                </a:srgb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 rot="5400000" flipH="1" flipV="1">
                <a:off x="5357820" y="4214523"/>
                <a:ext cx="571500" cy="571504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5037941" y="3321557"/>
                <a:ext cx="1784349" cy="1587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10800000">
                <a:off x="5929322" y="4214525"/>
                <a:ext cx="2071701" cy="1587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Прямоугольник 36"/>
            <p:cNvSpPr/>
            <p:nvPr/>
          </p:nvSpPr>
          <p:spPr>
            <a:xfrm>
              <a:off x="4857752" y="4467509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A</a:t>
              </a:r>
              <a:r>
                <a:rPr lang="en-US" sz="2400" baseline="-25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1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929190" y="6253459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A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036660" y="4181757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B</a:t>
              </a:r>
              <a:r>
                <a:rPr lang="en-US" sz="2400" baseline="-25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1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929586" y="3681691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C</a:t>
              </a:r>
              <a:r>
                <a:rPr lang="en-US" sz="2400" baseline="-25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1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500694" y="5396203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D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358082" y="6396335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B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965354" y="5506042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C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715008" y="3643314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D</a:t>
              </a:r>
              <a:r>
                <a:rPr lang="en-US" sz="2400" baseline="-25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1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1" name="Группа 71"/>
          <p:cNvGrpSpPr>
            <a:grpSpLocks/>
          </p:cNvGrpSpPr>
          <p:nvPr/>
        </p:nvGrpSpPr>
        <p:grpSpPr bwMode="auto">
          <a:xfrm>
            <a:off x="1143000" y="4714875"/>
            <a:ext cx="2643188" cy="1357313"/>
            <a:chOff x="1142976" y="4714884"/>
            <a:chExt cx="2643206" cy="1357322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rot="5400000" flipH="1" flipV="1">
              <a:off x="1000100" y="4857760"/>
              <a:ext cx="857256" cy="571504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10800000">
              <a:off x="1714480" y="4714884"/>
              <a:ext cx="2071702" cy="142876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428860" y="5786454"/>
              <a:ext cx="1071570" cy="28575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142976" y="5572140"/>
              <a:ext cx="1285884" cy="500066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 flipH="1" flipV="1">
              <a:off x="3178959" y="5179231"/>
              <a:ext cx="928694" cy="285752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89"/>
          <p:cNvGrpSpPr>
            <a:grpSpLocks/>
          </p:cNvGrpSpPr>
          <p:nvPr/>
        </p:nvGrpSpPr>
        <p:grpSpPr bwMode="auto">
          <a:xfrm>
            <a:off x="5357813" y="4038600"/>
            <a:ext cx="2643187" cy="2343150"/>
            <a:chOff x="5357818" y="4038881"/>
            <a:chExt cx="2643207" cy="2390515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 rot="5400000" flipH="1" flipV="1">
              <a:off x="4964521" y="4822500"/>
              <a:ext cx="1000907" cy="214314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>
              <a:endCxn id="44" idx="0"/>
            </p:cNvCxnSpPr>
            <p:nvPr/>
          </p:nvCxnSpPr>
          <p:spPr>
            <a:xfrm rot="16200000" flipV="1">
              <a:off x="6970815" y="4041971"/>
              <a:ext cx="1033298" cy="102712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V="1">
              <a:off x="6715140" y="6071467"/>
              <a:ext cx="1071571" cy="357929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10800000">
              <a:off x="5357818" y="5430109"/>
              <a:ext cx="1357322" cy="999287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44" idx="0"/>
            </p:cNvCxnSpPr>
            <p:nvPr/>
          </p:nvCxnSpPr>
          <p:spPr>
            <a:xfrm flipV="1">
              <a:off x="5572132" y="4038881"/>
              <a:ext cx="1401774" cy="390322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rot="5400000" flipH="1" flipV="1">
              <a:off x="7394224" y="5464666"/>
              <a:ext cx="999288" cy="214314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Выгнутая вправо стрелка 91">
            <a:hlinkClick r:id="rId2" action="ppaction://hlinksldjump"/>
          </p:cNvPr>
          <p:cNvSpPr/>
          <p:nvPr/>
        </p:nvSpPr>
        <p:spPr>
          <a:xfrm>
            <a:off x="8072388" y="5904589"/>
            <a:ext cx="785813" cy="928687"/>
          </a:xfrm>
          <a:prstGeom prst="curvedLeftArrow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3" name="Группа 67"/>
          <p:cNvGrpSpPr>
            <a:grpSpLocks/>
          </p:cNvGrpSpPr>
          <p:nvPr/>
        </p:nvGrpSpPr>
        <p:grpSpPr bwMode="auto">
          <a:xfrm>
            <a:off x="5357813" y="2643188"/>
            <a:ext cx="2643187" cy="857250"/>
            <a:chOff x="5357813" y="2643182"/>
            <a:chExt cx="2643187" cy="857256"/>
          </a:xfrm>
        </p:grpSpPr>
        <p:sp>
          <p:nvSpPr>
            <p:cNvPr id="49" name="Параллелограмм 48"/>
            <p:cNvSpPr/>
            <p:nvPr/>
          </p:nvSpPr>
          <p:spPr>
            <a:xfrm>
              <a:off x="5357813" y="2643182"/>
              <a:ext cx="2643187" cy="857256"/>
            </a:xfrm>
            <a:prstGeom prst="parallelogram">
              <a:avLst>
                <a:gd name="adj" fmla="val 68922"/>
              </a:avLst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>
              <a:off x="5929313" y="2643182"/>
              <a:ext cx="2000250" cy="1587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 flipH="1" flipV="1">
              <a:off x="5214935" y="2786060"/>
              <a:ext cx="857256" cy="5715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507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5435600" y="4437063"/>
            <a:ext cx="2592388" cy="1152525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016919" y="203783"/>
            <a:ext cx="4714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Segoe Script" pitchFamily="34" charset="0"/>
              </a:rPr>
              <a:t>Параллелепипед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361226" y="654858"/>
            <a:ext cx="5000625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u="sng" dirty="0">
                <a:solidFill>
                  <a:srgbClr val="002060"/>
                </a:solidFill>
                <a:latin typeface="Segoe Script" pitchFamily="34" charset="0"/>
              </a:rPr>
              <a:t>Свойства: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Segoe Script" pitchFamily="34" charset="0"/>
              </a:rPr>
              <a:t>1</a:t>
            </a:r>
            <a:r>
              <a:rPr lang="ru-RU" altLang="ru-RU" sz="2000" b="1" baseline="30000" dirty="0">
                <a:solidFill>
                  <a:srgbClr val="002060"/>
                </a:solidFill>
                <a:latin typeface="Segoe Script" pitchFamily="34" charset="0"/>
              </a:rPr>
              <a:t>0</a:t>
            </a:r>
            <a:r>
              <a:rPr lang="ru-RU" altLang="ru-RU" sz="2000" b="1" dirty="0">
                <a:solidFill>
                  <a:srgbClr val="002060"/>
                </a:solidFill>
                <a:latin typeface="Segoe Script" pitchFamily="34" charset="0"/>
              </a:rPr>
              <a:t>. Противоположные грани параллелепипеда параллельны и равны. </a:t>
            </a:r>
            <a:endParaRPr lang="ru-RU" altLang="ru-RU" sz="2000" b="1" dirty="0" smtClean="0">
              <a:solidFill>
                <a:srgbClr val="002060"/>
              </a:solidFill>
              <a:latin typeface="Segoe Script" pitchFamily="34" charset="0"/>
            </a:endParaRPr>
          </a:p>
          <a:p>
            <a:pPr eaLnBrk="1" hangingPunct="1"/>
            <a:endParaRPr lang="ru-RU" altLang="ru-RU" sz="1400" dirty="0">
              <a:solidFill>
                <a:srgbClr val="002060"/>
              </a:solidFill>
              <a:latin typeface="Segoe Script" pitchFamily="34" charset="0"/>
            </a:endParaRP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Segoe Script" pitchFamily="34" charset="0"/>
              </a:rPr>
              <a:t>2</a:t>
            </a:r>
            <a:r>
              <a:rPr lang="ru-RU" altLang="ru-RU" sz="2000" b="1" baseline="30000" dirty="0">
                <a:solidFill>
                  <a:srgbClr val="002060"/>
                </a:solidFill>
                <a:latin typeface="Segoe Script" pitchFamily="34" charset="0"/>
              </a:rPr>
              <a:t>0</a:t>
            </a:r>
            <a:r>
              <a:rPr lang="ru-RU" altLang="ru-RU" sz="2000" b="1" dirty="0">
                <a:solidFill>
                  <a:srgbClr val="002060"/>
                </a:solidFill>
                <a:latin typeface="Segoe Script" pitchFamily="34" charset="0"/>
              </a:rPr>
              <a:t>. Диагонали параллелепипеда пересекаются в одной точке и делятся этой точкой пополам. Диагонали прямоугольного параллелепипеда равны.</a:t>
            </a:r>
          </a:p>
          <a:p>
            <a:pPr eaLnBrk="1" hangingPunct="1"/>
            <a:endParaRPr lang="ru-RU" altLang="ru-RU" sz="1400" b="1" dirty="0">
              <a:solidFill>
                <a:srgbClr val="002060"/>
              </a:solidFill>
              <a:latin typeface="Segoe Script" pitchFamily="34" charset="0"/>
            </a:endParaRP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Segoe Script" pitchFamily="34" charset="0"/>
              </a:rPr>
              <a:t>3</a:t>
            </a:r>
            <a:r>
              <a:rPr lang="ru-RU" altLang="ru-RU" sz="2000" b="1" baseline="30000" dirty="0">
                <a:solidFill>
                  <a:srgbClr val="002060"/>
                </a:solidFill>
                <a:latin typeface="Segoe Script" pitchFamily="34" charset="0"/>
              </a:rPr>
              <a:t>0</a:t>
            </a:r>
            <a:r>
              <a:rPr lang="ru-RU" altLang="ru-RU" sz="2000" b="1" dirty="0">
                <a:solidFill>
                  <a:srgbClr val="002060"/>
                </a:solidFill>
                <a:latin typeface="Segoe Script" pitchFamily="34" charset="0"/>
              </a:rPr>
              <a:t>. </a:t>
            </a:r>
            <a:r>
              <a:rPr lang="ru-RU" altLang="ru-RU" sz="2000" b="1" dirty="0" smtClean="0">
                <a:solidFill>
                  <a:srgbClr val="002060"/>
                </a:solidFill>
                <a:latin typeface="Segoe Script" pitchFamily="34" charset="0"/>
              </a:rPr>
              <a:t>Квадрат </a:t>
            </a:r>
            <a:r>
              <a:rPr lang="ru-RU" altLang="ru-RU" sz="2000" b="1" dirty="0">
                <a:solidFill>
                  <a:srgbClr val="002060"/>
                </a:solidFill>
                <a:latin typeface="Segoe Script" pitchFamily="34" charset="0"/>
              </a:rPr>
              <a:t>диагонали прямоугольного параллелепипеда равен сумме квадратов трёх его измерений.</a:t>
            </a:r>
          </a:p>
          <a:p>
            <a:pPr eaLnBrk="1" hangingPunct="1"/>
            <a:endParaRPr lang="ru-RU" altLang="ru-RU" sz="1400" b="1" dirty="0">
              <a:solidFill>
                <a:srgbClr val="002060"/>
              </a:solidFill>
              <a:latin typeface="Segoe Script" pitchFamily="34" charset="0"/>
            </a:endParaRP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Segoe Script" pitchFamily="34" charset="0"/>
              </a:rPr>
              <a:t>4</a:t>
            </a:r>
            <a:r>
              <a:rPr lang="ru-RU" altLang="ru-RU" sz="2000" b="1" baseline="30000" dirty="0">
                <a:solidFill>
                  <a:srgbClr val="002060"/>
                </a:solidFill>
                <a:latin typeface="Segoe Script" pitchFamily="34" charset="0"/>
              </a:rPr>
              <a:t>0</a:t>
            </a:r>
            <a:r>
              <a:rPr lang="ru-RU" altLang="ru-RU" sz="2000" b="1" dirty="0">
                <a:solidFill>
                  <a:srgbClr val="002060"/>
                </a:solidFill>
                <a:latin typeface="Segoe Script" pitchFamily="34" charset="0"/>
              </a:rPr>
              <a:t>. Объём прямоугольного</a:t>
            </a:r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Segoe Script" pitchFamily="34" charset="0"/>
              </a:rPr>
              <a:t>параллелепипеда равен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Segoe Script" panose="020B0504020000000003" pitchFamily="34" charset="0"/>
              </a:rPr>
              <a:t>произведению трёх его </a:t>
            </a:r>
            <a:r>
              <a:rPr lang="ru-RU" altLang="ru-RU" sz="2000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измерений.        </a:t>
            </a:r>
            <a:r>
              <a:rPr lang="en-US" altLang="ru-RU" b="1" dirty="0" smtClean="0">
                <a:solidFill>
                  <a:srgbClr val="FF0000"/>
                </a:solidFill>
                <a:latin typeface="Segoe Script" pitchFamily="34" charset="0"/>
              </a:rPr>
              <a:t>V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= </a:t>
            </a:r>
            <a:r>
              <a:rPr lang="ru-RU" altLang="ru-RU" b="1" dirty="0">
                <a:solidFill>
                  <a:srgbClr val="FF0000"/>
                </a:solidFill>
                <a:latin typeface="Segoe Script" pitchFamily="34" charset="0"/>
              </a:rPr>
              <a:t>а * в * с</a:t>
            </a:r>
          </a:p>
        </p:txBody>
      </p:sp>
      <p:sp>
        <p:nvSpPr>
          <p:cNvPr id="21" name="Выгнутая вправо стрелка 20">
            <a:hlinkClick r:id="rId2" action="ppaction://hlinksldjump"/>
          </p:cNvPr>
          <p:cNvSpPr/>
          <p:nvPr/>
        </p:nvSpPr>
        <p:spPr>
          <a:xfrm>
            <a:off x="8149059" y="5902453"/>
            <a:ext cx="785813" cy="928688"/>
          </a:xfrm>
          <a:prstGeom prst="curvedLeftArrow">
            <a:avLst/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286375" y="1314535"/>
            <a:ext cx="535732" cy="461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A</a:t>
            </a:r>
            <a:r>
              <a:rPr lang="en-US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</a:t>
            </a:r>
            <a:endParaRPr lang="ru-RU" sz="2400" baseline="-25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357813" y="3357809"/>
            <a:ext cx="535732" cy="461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A</a:t>
            </a:r>
            <a:endParaRPr lang="ru-RU" sz="2400" baseline="-25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890718" y="1087497"/>
            <a:ext cx="535732" cy="461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B</a:t>
            </a:r>
            <a:r>
              <a:rPr lang="en-US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</a:t>
            </a:r>
            <a:endParaRPr lang="ru-RU" sz="2400" baseline="-25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458200" y="785826"/>
            <a:ext cx="535732" cy="461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C</a:t>
            </a:r>
            <a:r>
              <a:rPr lang="en-US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</a:t>
            </a:r>
            <a:endParaRPr lang="ru-RU" sz="2400" baseline="-25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929313" y="2243306"/>
            <a:ext cx="535732" cy="461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D</a:t>
            </a:r>
            <a:endParaRPr lang="ru-RU" sz="2400" baseline="-25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216900" y="3329246"/>
            <a:ext cx="535732" cy="461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B</a:t>
            </a:r>
            <a:endParaRPr lang="ru-RU" sz="2400" baseline="-25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667006" y="2889729"/>
            <a:ext cx="535732" cy="461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C</a:t>
            </a:r>
            <a:endParaRPr lang="ru-RU" sz="2400" baseline="-25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072188" y="730251"/>
            <a:ext cx="535732" cy="4617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D</a:t>
            </a:r>
            <a:r>
              <a:rPr lang="en-US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</a:t>
            </a:r>
            <a:endParaRPr lang="ru-RU" sz="2400" baseline="-25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Параллелограмм 22"/>
          <p:cNvSpPr/>
          <p:nvPr/>
        </p:nvSpPr>
        <p:spPr bwMode="auto">
          <a:xfrm>
            <a:off x="5786438" y="1600200"/>
            <a:ext cx="2714625" cy="1643063"/>
          </a:xfrm>
          <a:prstGeom prst="parallelogram">
            <a:avLst>
              <a:gd name="adj" fmla="val 13368"/>
            </a:avLst>
          </a:prstGeom>
          <a:solidFill>
            <a:srgbClr val="00B0F0">
              <a:alpha val="35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араллелограмм 24"/>
          <p:cNvSpPr/>
          <p:nvPr/>
        </p:nvSpPr>
        <p:spPr bwMode="auto">
          <a:xfrm>
            <a:off x="6011863" y="1271588"/>
            <a:ext cx="2928937" cy="357187"/>
          </a:xfrm>
          <a:prstGeom prst="parallelogram">
            <a:avLst>
              <a:gd name="adj" fmla="val 122380"/>
            </a:avLst>
          </a:prstGeom>
          <a:solidFill>
            <a:schemeClr val="accent1">
              <a:alpha val="23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араллелограмм 28"/>
          <p:cNvSpPr/>
          <p:nvPr/>
        </p:nvSpPr>
        <p:spPr bwMode="auto">
          <a:xfrm>
            <a:off x="5786438" y="2957513"/>
            <a:ext cx="2928937" cy="285750"/>
          </a:xfrm>
          <a:prstGeom prst="parallelogram">
            <a:avLst>
              <a:gd name="adj" fmla="val 160027"/>
            </a:avLst>
          </a:prstGeom>
          <a:solidFill>
            <a:schemeClr val="accent1">
              <a:alpha val="23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араллелограмм 39"/>
          <p:cNvSpPr/>
          <p:nvPr/>
        </p:nvSpPr>
        <p:spPr bwMode="auto">
          <a:xfrm>
            <a:off x="6227763" y="1268413"/>
            <a:ext cx="2714625" cy="1714500"/>
          </a:xfrm>
          <a:prstGeom prst="parallelogram">
            <a:avLst>
              <a:gd name="adj" fmla="val 12741"/>
            </a:avLst>
          </a:prstGeom>
          <a:solidFill>
            <a:srgbClr val="00B0F0">
              <a:alpha val="1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 bwMode="auto">
          <a:xfrm>
            <a:off x="6215063" y="2957513"/>
            <a:ext cx="2428875" cy="158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 bwMode="auto">
          <a:xfrm rot="5400000" flipH="1" flipV="1">
            <a:off x="5464969" y="1993107"/>
            <a:ext cx="1714500" cy="21431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 bwMode="auto">
          <a:xfrm flipV="1">
            <a:off x="5786438" y="2957513"/>
            <a:ext cx="428625" cy="2857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9" name="Группа 20"/>
          <p:cNvGrpSpPr>
            <a:grpSpLocks/>
          </p:cNvGrpSpPr>
          <p:nvPr/>
        </p:nvGrpSpPr>
        <p:grpSpPr bwMode="auto">
          <a:xfrm>
            <a:off x="4960938" y="3492500"/>
            <a:ext cx="3643312" cy="3105150"/>
            <a:chOff x="4857752" y="2071678"/>
            <a:chExt cx="3643338" cy="3104871"/>
          </a:xfrm>
        </p:grpSpPr>
        <p:grpSp>
          <p:nvGrpSpPr>
            <p:cNvPr id="17437" name="Группа 3"/>
            <p:cNvGrpSpPr>
              <a:grpSpLocks/>
            </p:cNvGrpSpPr>
            <p:nvPr/>
          </p:nvGrpSpPr>
          <p:grpSpPr bwMode="auto">
            <a:xfrm>
              <a:off x="5357818" y="2428833"/>
              <a:ext cx="2643205" cy="2357226"/>
              <a:chOff x="5357818" y="2428833"/>
              <a:chExt cx="2643205" cy="2357226"/>
            </a:xfrm>
          </p:grpSpPr>
          <p:sp>
            <p:nvSpPr>
              <p:cNvPr id="34" name="Куб 33"/>
              <p:cNvSpPr/>
              <p:nvPr/>
            </p:nvSpPr>
            <p:spPr>
              <a:xfrm>
                <a:off x="5357818" y="2428834"/>
                <a:ext cx="2643207" cy="2357225"/>
              </a:xfrm>
              <a:prstGeom prst="cube">
                <a:avLst/>
              </a:prstGeom>
              <a:solidFill>
                <a:srgbClr val="00B0F0">
                  <a:alpha val="30000"/>
                </a:srgb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 rot="5400000" flipH="1" flipV="1">
                <a:off x="5357846" y="4214583"/>
                <a:ext cx="571449" cy="571504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5400000">
                <a:off x="5038021" y="3321722"/>
                <a:ext cx="1784190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10800000">
                <a:off x="5929322" y="4214610"/>
                <a:ext cx="2071703" cy="1588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Прямоугольник 25"/>
            <p:cNvSpPr/>
            <p:nvPr/>
          </p:nvSpPr>
          <p:spPr>
            <a:xfrm>
              <a:off x="4857752" y="2857496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A</a:t>
              </a:r>
              <a:r>
                <a:rPr lang="en-US" sz="2400" baseline="-25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1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929190" y="4714884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A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036660" y="2571744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B</a:t>
              </a:r>
              <a:r>
                <a:rPr lang="en-US" sz="2400" baseline="-25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1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929586" y="2071678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C</a:t>
              </a:r>
              <a:r>
                <a:rPr lang="en-US" sz="2400" baseline="-25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1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500694" y="3786190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D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429520" y="4714884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B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965354" y="3896029"/>
              <a:ext cx="535736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C</a:t>
              </a:r>
              <a:endParaRPr lang="ru-RU" sz="2400" baseline="-25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flipV="1">
            <a:off x="5429250" y="4429125"/>
            <a:ext cx="2071688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5429250" y="3857625"/>
            <a:ext cx="571500" cy="57150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537869" y="5322094"/>
            <a:ext cx="1784350" cy="1588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6011863" y="3860800"/>
            <a:ext cx="1439862" cy="2376488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 flipV="1">
            <a:off x="6011863" y="4437063"/>
            <a:ext cx="1439862" cy="1223962"/>
          </a:xfrm>
          <a:prstGeom prst="line">
            <a:avLst/>
          </a:prstGeom>
          <a:noFill/>
          <a:ln w="28575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 rot="19237719">
            <a:off x="5237163" y="1689100"/>
            <a:ext cx="1763712" cy="1133475"/>
          </a:xfrm>
          <a:prstGeom prst="parallelogram">
            <a:avLst>
              <a:gd name="adj" fmla="val 107985"/>
            </a:avLst>
          </a:prstGeom>
          <a:solidFill>
            <a:schemeClr val="tx2">
              <a:lumMod val="20000"/>
              <a:lumOff val="8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араллелограмм 40"/>
          <p:cNvSpPr/>
          <p:nvPr/>
        </p:nvSpPr>
        <p:spPr>
          <a:xfrm rot="19237719">
            <a:off x="7726363" y="1689100"/>
            <a:ext cx="1765300" cy="1133475"/>
          </a:xfrm>
          <a:prstGeom prst="parallelogram">
            <a:avLst>
              <a:gd name="adj" fmla="val 107985"/>
            </a:avLst>
          </a:prstGeom>
          <a:solidFill>
            <a:schemeClr val="tx2">
              <a:lumMod val="20000"/>
              <a:lumOff val="8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80"/>
                            </p:stCondLst>
                            <p:childTnLst>
                              <p:par>
                                <p:cTn id="17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18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2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2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020"/>
                            </p:stCondLst>
                            <p:childTnLst>
                              <p:par>
                                <p:cTn id="5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642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742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8420"/>
                            </p:stCondLst>
                            <p:childTnLst>
                              <p:par>
                                <p:cTn id="8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140"/>
                            </p:stCondLst>
                            <p:childTnLst>
                              <p:par>
                                <p:cTn id="8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1" grpId="0" animBg="1"/>
      <p:bldP spid="16423" grpId="0" animBg="1"/>
      <p:bldP spid="16423" grpId="1" animBg="1"/>
      <p:bldP spid="16426" grpId="0" animBg="1"/>
      <p:bldP spid="16426" grpId="1" animBg="1"/>
      <p:bldP spid="3" grpId="0" animBg="1"/>
      <p:bldP spid="3" grpId="1" animBg="1"/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шаблон математиче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математический</Template>
  <TotalTime>5122</TotalTime>
  <Words>421</Words>
  <Application>Microsoft Office PowerPoint</Application>
  <PresentationFormat>Экран (4:3)</PresentationFormat>
  <Paragraphs>156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математический</vt:lpstr>
      <vt:lpstr>Презентация PowerPoint</vt:lpstr>
      <vt:lpstr>Презентация PowerPoint</vt:lpstr>
      <vt:lpstr>Тетраэдр и параллелепипед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задач</vt:lpstr>
      <vt:lpstr>Рефлексия</vt:lpstr>
      <vt:lpstr>Домашнее задание</vt:lpstr>
      <vt:lpstr>СПАСИБО за УРОК!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Admin</cp:lastModifiedBy>
  <cp:revision>70</cp:revision>
  <dcterms:created xsi:type="dcterms:W3CDTF">2011-07-12T07:33:19Z</dcterms:created>
  <dcterms:modified xsi:type="dcterms:W3CDTF">2020-11-30T20:15:53Z</dcterms:modified>
</cp:coreProperties>
</file>