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08" y="-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2C62A-7972-40B5-92FB-D96BBD47F464}" type="datetimeFigureOut">
              <a:rPr lang="ru-RU" smtClean="0"/>
              <a:t>17.11.19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E0EAA-2EF5-4665-A906-01C2352D1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4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5E22F-FAE4-4B7E-A470-3255A1DBD46E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1584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Тема: Восстание декабристов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800" i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708921"/>
            <a:ext cx="6400800" cy="29298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«</a:t>
            </a:r>
            <a:r>
              <a:rPr lang="ru-RU" i="1" dirty="0" smtClean="0"/>
              <a:t>Декабристы всегда интересны и вызывают самые серьезные мысли и чувства»</a:t>
            </a:r>
            <a:br>
              <a:rPr lang="ru-RU" i="1" dirty="0" smtClean="0"/>
            </a:br>
            <a:r>
              <a:rPr lang="ru-RU" i="1" dirty="0" smtClean="0"/>
              <a:t>			Л.Н. Толстой.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А.С.Пушкин -декабристам.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</a:t>
            </a:r>
            <a:r>
              <a:rPr lang="ru-RU" smtClean="0">
                <a:latin typeface="Monotype Corsiva" pitchFamily="66" charset="0"/>
              </a:rPr>
              <a:t>Во глубине сибирских руд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Храните гордое терпенье,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Не пропадет ваш скорбный труд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И дум высокое стремленье</a:t>
            </a:r>
            <a:r>
              <a:rPr lang="ru-RU" smtClean="0"/>
              <a:t>.</a:t>
            </a:r>
          </a:p>
        </p:txBody>
      </p:sp>
      <p:pic>
        <p:nvPicPr>
          <p:cNvPr id="34818" name="Picture 2" descr="G:\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997200"/>
            <a:ext cx="2892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chemeClr val="tx2">
                    <a:satMod val="130000"/>
                  </a:schemeClr>
                </a:solidFill>
              </a:rPr>
              <a:t>Блиц - турнир по теме: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800" smtClean="0"/>
              <a:t>Общественное движение</a:t>
            </a:r>
          </a:p>
          <a:p>
            <a:pPr algn="ctr">
              <a:buFontTx/>
              <a:buNone/>
            </a:pPr>
            <a:r>
              <a:rPr lang="ru-RU" sz="4800" smtClean="0"/>
              <a:t> в России в начале Х</a:t>
            </a:r>
            <a:r>
              <a:rPr lang="en-US" sz="4800" smtClean="0"/>
              <a:t>IX</a:t>
            </a:r>
            <a:r>
              <a:rPr lang="ru-RU" sz="4800" smtClean="0"/>
              <a:t> в.</a:t>
            </a:r>
            <a:endParaRPr lang="ru-RU" sz="48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Как называлось первое тайное общество, возникшее в 1816г?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«Союз спасения»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Как назывался устав  </a:t>
            </a:r>
            <a:br>
              <a:rPr lang="ru-RU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«Союза благоденствия»?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075613" cy="428148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«Зеленая книга»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Кто являлся руководителем Южного общества декабристов?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Павел Пестель</a:t>
            </a:r>
          </a:p>
        </p:txBody>
      </p:sp>
      <p:pic>
        <p:nvPicPr>
          <p:cNvPr id="16388" name="Picture 10" descr="30-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773238"/>
            <a:ext cx="25923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chemeClr val="tx2">
                    <a:satMod val="130000"/>
                  </a:schemeClr>
                </a:solidFill>
              </a:rPr>
              <a:t>Как называлась программа Южного общества?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«Русская правда»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Кто являлся автором программы </a:t>
            </a:r>
            <a:br>
              <a:rPr lang="ru-RU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Северного общества?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Никита Муравьев</a:t>
            </a:r>
          </a:p>
        </p:txBody>
      </p:sp>
      <p:pic>
        <p:nvPicPr>
          <p:cNvPr id="23556" name="Picture 11" descr="muravev_nik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24479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Как называлась программа Северного общества?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«Конституция»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Кто был назначен диктатором восстания?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Полковник гвардии С. Трубецкой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05038"/>
            <a:ext cx="3767138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2969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smtClean="0">
                <a:solidFill>
                  <a:schemeClr val="tx2">
                    <a:satMod val="130000"/>
                  </a:schemeClr>
                </a:solidFill>
              </a:rPr>
              <a:t>Во время восстания декабристов погиб генерал-губернатор Петербурга, герой Отечественной войны 1812 года……..</a:t>
            </a:r>
            <a:br>
              <a:rPr lang="ru-RU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360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7" name="Picture 4" descr="http://upload.wikimedia.org/wikipedia/commons/f/fe/Miloradovich.jpg?uselang=r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92450" y="1447800"/>
            <a:ext cx="4184650" cy="4800600"/>
          </a:xfr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750" y="3429000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М. А. Милорадович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chemeClr val="tx2">
                    <a:satMod val="130000"/>
                  </a:schemeClr>
                </a:solidFill>
              </a:rPr>
              <a:t>Цель:  проанализировать итоги выступления декабристов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/>
              <a:t>Задачи: </a:t>
            </a:r>
            <a:endParaRPr lang="ru-RU" smtClean="0"/>
          </a:p>
          <a:p>
            <a:r>
              <a:rPr lang="ru-RU" smtClean="0"/>
              <a:t> выявить причины поражения декабристов;</a:t>
            </a:r>
            <a:r>
              <a:rPr lang="ru-RU" b="1" smtClean="0"/>
              <a:t>  </a:t>
            </a:r>
            <a:endParaRPr lang="ru-RU" smtClean="0"/>
          </a:p>
          <a:p>
            <a:r>
              <a:rPr lang="ru-RU" smtClean="0"/>
              <a:t> определить  историческое значение движения декабристов;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smtClean="0">
                <a:solidFill>
                  <a:schemeClr val="tx2">
                    <a:satMod val="130000"/>
                  </a:schemeClr>
                </a:solidFill>
              </a:rPr>
              <a:t>На какой площади произошло выступление декабристов </a:t>
            </a:r>
            <a:br>
              <a:rPr lang="ru-RU" sz="36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smtClean="0">
                <a:solidFill>
                  <a:schemeClr val="tx2">
                    <a:satMod val="130000"/>
                  </a:schemeClr>
                </a:solidFill>
              </a:rPr>
              <a:t>14 декабря 1825г</a:t>
            </a: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.?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41370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Сенатская площадь.</a:t>
            </a:r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655888"/>
            <a:ext cx="51657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chemeClr val="tx2">
                    <a:satMod val="130000"/>
                  </a:schemeClr>
                </a:solidFill>
              </a:rPr>
              <a:t>Одним из активных участников восстания Черниговского полка был……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С.И. Муравьев-Апостол</a:t>
            </a:r>
          </a:p>
        </p:txBody>
      </p:sp>
      <p:pic>
        <p:nvPicPr>
          <p:cNvPr id="23556" name="Picture 8" descr="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349500"/>
            <a:ext cx="33845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chemeClr val="tx1"/>
                </a:solidFill>
              </a:rPr>
              <a:t>Династический кризис. Междуцарствие.</a:t>
            </a:r>
            <a:r>
              <a:rPr lang="ru-RU" sz="360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360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708392" cy="5328592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ru-RU" sz="2400" dirty="0" smtClean="0"/>
              <a:t>19 ноября 1825 года  неожиданно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sz="2400" dirty="0" smtClean="0"/>
              <a:t>скончался император Александр1.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sz="2400" dirty="0" smtClean="0"/>
              <a:t>Брат царя Константин отрекся от престола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sz="2400" i="1" dirty="0" smtClean="0"/>
              <a:t>междуцарствие</a:t>
            </a:r>
            <a:r>
              <a:rPr lang="ru-RU" sz="2400" dirty="0" smtClean="0"/>
              <a:t>  продолжалось 17 дней.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sz="2400" dirty="0" smtClean="0"/>
              <a:t> Присяга новому императору Николаю</a:t>
            </a:r>
            <a:r>
              <a:rPr lang="en-US" sz="2400" dirty="0" smtClean="0"/>
              <a:t> I</a:t>
            </a:r>
            <a:endParaRPr lang="ru-RU" sz="2400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ru-RU" sz="2400" dirty="0" smtClean="0"/>
              <a:t>Была назначена на 14 декабря</a:t>
            </a:r>
            <a:r>
              <a:rPr lang="ru-RU" dirty="0" smtClean="0"/>
              <a:t>.</a:t>
            </a:r>
          </a:p>
          <a:p>
            <a:pPr>
              <a:spcBef>
                <a:spcPts val="0"/>
              </a:spcBef>
              <a:buFontTx/>
              <a:buNone/>
            </a:pPr>
            <a:endParaRPr lang="ru-RU" dirty="0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600" y="1341438"/>
            <a:ext cx="19304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email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005263"/>
            <a:ext cx="18002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chemeClr val="tx2">
                    <a:satMod val="130000"/>
                  </a:schemeClr>
                </a:solidFill>
              </a:rPr>
              <a:t>Манифест к русскому народу. (учебник стр.62)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00125"/>
            <a:ext cx="8678863" cy="58578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1)Проанализируйте документ.</a:t>
            </a:r>
          </a:p>
          <a:p>
            <a:pPr>
              <a:buFontTx/>
              <a:buNone/>
            </a:pPr>
            <a:r>
              <a:rPr lang="ru-RU" sz="2400" smtClean="0"/>
              <a:t>2)Какое из его положений вы считаете основным и почему?</a:t>
            </a:r>
          </a:p>
          <a:p>
            <a:r>
              <a:rPr lang="ru-RU" sz="2400" smtClean="0"/>
              <a:t>уничтожалось крепостное право, </a:t>
            </a:r>
          </a:p>
          <a:p>
            <a:r>
              <a:rPr lang="ru-RU" sz="2400" smtClean="0"/>
              <a:t>устанавливалось равенство всех сословий перед законом, </a:t>
            </a:r>
          </a:p>
          <a:p>
            <a:r>
              <a:rPr lang="ru-RU" sz="2400" smtClean="0"/>
              <a:t>объявлялась свобода печати, совести и занятий</a:t>
            </a:r>
          </a:p>
          <a:p>
            <a:r>
              <a:rPr lang="ru-RU" sz="2400" smtClean="0"/>
              <a:t>обеспечивалась гласность судов, чиновники заменялись выборными лицами </a:t>
            </a:r>
          </a:p>
          <a:p>
            <a:r>
              <a:rPr lang="ru-RU" sz="2400" smtClean="0"/>
              <a:t>сокращалась 25-летняя военная служба</a:t>
            </a:r>
          </a:p>
          <a:p>
            <a:r>
              <a:rPr lang="ru-RU" sz="2400" smtClean="0"/>
              <a:t>уничтожалось рекрутство и военные поселения</a:t>
            </a:r>
          </a:p>
          <a:p>
            <a:pPr>
              <a:buFontTx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>
                <a:solidFill>
                  <a:schemeClr val="tx2">
                    <a:satMod val="130000"/>
                  </a:schemeClr>
                </a:solidFill>
              </a:rPr>
              <a:t>Восстание на Сенатской площади </a:t>
            </a:r>
            <a:br>
              <a:rPr lang="ru-RU" sz="320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smtClean="0">
                <a:solidFill>
                  <a:schemeClr val="tx2">
                    <a:satMod val="130000"/>
                  </a:schemeClr>
                </a:solidFill>
              </a:rPr>
              <a:t>14 декабря 1825г. </a:t>
            </a:r>
            <a:br>
              <a:rPr lang="ru-RU" sz="320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320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Содержимое 3" descr="На сенатской площади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100" y="1775298"/>
            <a:ext cx="7499350" cy="4145604"/>
          </a:xfrm>
        </p:spPr>
      </p:pic>
      <p:pic>
        <p:nvPicPr>
          <p:cNvPr id="12292" name="Содержимое 15" descr="Расположение войск на Сенатской площади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7275"/>
            <a:ext cx="3816350" cy="2922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Восстание Черниговского полка </a:t>
            </a:r>
            <a:br>
              <a:rPr lang="ru-RU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на Украине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mtClean="0"/>
              <a:t>29 декабря 1925г. – 3 января 1926 г.</a:t>
            </a:r>
          </a:p>
          <a:p>
            <a:pPr>
              <a:buFontTx/>
              <a:buNone/>
            </a:pPr>
            <a:r>
              <a:rPr lang="ru-RU" smtClean="0"/>
              <a:t>Руководитель восстания</a:t>
            </a:r>
          </a:p>
          <a:p>
            <a:pPr>
              <a:buFontTx/>
              <a:buNone/>
            </a:pPr>
            <a:r>
              <a:rPr lang="ru-RU" smtClean="0"/>
              <a:t>С.И. Муравьев-Апостол</a:t>
            </a:r>
          </a:p>
          <a:p>
            <a:endParaRPr lang="ru-RU" smtClean="0"/>
          </a:p>
        </p:txBody>
      </p:sp>
      <p:pic>
        <p:nvPicPr>
          <p:cNvPr id="4" name="Picture 8" descr="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068638"/>
            <a:ext cx="26654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rgbClr val="A50021"/>
                </a:solidFill>
              </a:rPr>
              <a:t>Следствие, суд, приговор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353425" cy="5759450"/>
          </a:xfrm>
        </p:spPr>
        <p:txBody>
          <a:bodyPr/>
          <a:lstStyle/>
          <a:p>
            <a:r>
              <a:rPr lang="ru-RU" sz="1800" b="1" smtClean="0"/>
              <a:t>К следствию привлечено 579 человек </a:t>
            </a:r>
          </a:p>
          <a:p>
            <a:r>
              <a:rPr lang="ru-RU" sz="1800" b="1" smtClean="0"/>
              <a:t>Виновными признаны 289 человек, </a:t>
            </a:r>
          </a:p>
          <a:p>
            <a:pPr>
              <a:buFontTx/>
              <a:buNone/>
            </a:pPr>
            <a:r>
              <a:rPr lang="ru-RU" sz="1800" b="1" smtClean="0"/>
              <a:t>     из них 121 был предан Верховному уголовному суду.</a:t>
            </a:r>
            <a:r>
              <a:rPr lang="ru-RU" sz="1800" smtClean="0"/>
              <a:t> </a:t>
            </a:r>
            <a:endParaRPr lang="ru-RU" sz="1800" b="1" smtClean="0"/>
          </a:p>
          <a:p>
            <a:r>
              <a:rPr lang="ru-RU" sz="1800" b="1" smtClean="0"/>
              <a:t>Свыше 100 декабристов сосланы на каторгу </a:t>
            </a:r>
          </a:p>
          <a:p>
            <a:pPr>
              <a:buFontTx/>
              <a:buNone/>
            </a:pPr>
            <a:r>
              <a:rPr lang="ru-RU" sz="1800" b="1" smtClean="0"/>
              <a:t>        и на вечное поселение в Сибирь. </a:t>
            </a:r>
          </a:p>
          <a:p>
            <a:r>
              <a:rPr lang="ru-RU" sz="1800" b="1" smtClean="0"/>
              <a:t> Черниговский полк отправили на Кавказ,</a:t>
            </a:r>
          </a:p>
          <a:p>
            <a:pPr>
              <a:buFontTx/>
              <a:buNone/>
            </a:pPr>
            <a:r>
              <a:rPr lang="ru-RU" sz="1800" b="1" smtClean="0"/>
              <a:t>        где шла война с горцами. </a:t>
            </a:r>
          </a:p>
          <a:p>
            <a:r>
              <a:rPr lang="ru-RU" sz="1800" b="1" smtClean="0"/>
              <a:t>5 декабристов  казнены : П. Пестель, С.Муравьев-Апостол, </a:t>
            </a:r>
          </a:p>
          <a:p>
            <a:pPr>
              <a:buFontTx/>
              <a:buNone/>
            </a:pPr>
            <a:r>
              <a:rPr lang="ru-RU" sz="1800" b="1" smtClean="0"/>
              <a:t>     М. Бестужев-Рюмин,  П.Каховский и К.Рылеев.</a:t>
            </a:r>
          </a:p>
        </p:txBody>
      </p:sp>
      <p:pic>
        <p:nvPicPr>
          <p:cNvPr id="27652" name="Picture 4" descr="Изображение 07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857250"/>
            <a:ext cx="2209800" cy="2232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3" name="Содержимое 5" descr="Вид Петровсого завод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005263"/>
            <a:ext cx="42862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Причины поражения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Tx/>
              <a:buNone/>
              <a:defRPr/>
            </a:pPr>
            <a:r>
              <a:rPr lang="ru-RU" sz="2400" i="1" smtClean="0"/>
              <a:t>1. Как оценивали выступление декабристов современники?</a:t>
            </a:r>
            <a:endParaRPr lang="ru-RU" sz="2400" smtClean="0"/>
          </a:p>
          <a:p>
            <a:pPr marL="365760" indent="-283464" fontAlgn="auto">
              <a:spcAft>
                <a:spcPts val="0"/>
              </a:spcAft>
              <a:buFontTx/>
              <a:buNone/>
              <a:defRPr/>
            </a:pPr>
            <a:r>
              <a:rPr lang="ru-RU" sz="2400" i="1" smtClean="0"/>
              <a:t>2. Какие причины поражения движения декабристов  они называли?</a:t>
            </a:r>
            <a:endParaRPr lang="ru-RU" sz="240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mtClean="0"/>
              <a:t>отсутствие  четкого плана действий.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mtClean="0"/>
              <a:t>оторванность от народа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mtClean="0"/>
              <a:t>восстание осталось без руководства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mtClean="0"/>
              <a:t>декабристы заняли позицию пассивной обороны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mtClean="0"/>
              <a:t>численное превосходство и лучшее вооружение царских войск (большинство войск, расквартированных в Петербурге, поддержали Николая)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Историческое значение движения декабристов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mtClean="0"/>
              <a:t>Это  было первое  политическое движение против самодержавия.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mtClean="0"/>
              <a:t>Декабристы обратили внимание на проблемы Российского государства, которые необходимо было решить.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mtClean="0"/>
              <a:t>Декабристы предложили программу демократического преобразования России.</a:t>
            </a:r>
          </a:p>
          <a:p>
            <a:pPr marL="365760" indent="-283464" fontAlgn="auto">
              <a:spcAft>
                <a:spcPts val="0"/>
              </a:spcAft>
              <a:buFontTx/>
              <a:buNone/>
              <a:defRPr/>
            </a:pPr>
            <a:r>
              <a:rPr lang="ru-RU" sz="2600" smtClean="0"/>
              <a:t/>
            </a:r>
            <a:br>
              <a:rPr lang="ru-RU" sz="2600" smtClean="0"/>
            </a:b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422</Words>
  <Application>Microsoft Office PowerPoint</Application>
  <PresentationFormat>Экран (4:3)</PresentationFormat>
  <Paragraphs>76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  Тема: Восстание декабристов  </vt:lpstr>
      <vt:lpstr>Цель:  проанализировать итоги выступления декабристов</vt:lpstr>
      <vt:lpstr>Династический кризис. Междуцарствие. </vt:lpstr>
      <vt:lpstr>Манифест к русскому народу. (учебник стр.62) </vt:lpstr>
      <vt:lpstr>Восстание на Сенатской площади  14 декабря 1825г.  </vt:lpstr>
      <vt:lpstr>Восстание Черниговского полка  на Украине</vt:lpstr>
      <vt:lpstr>Следствие, суд, приговор</vt:lpstr>
      <vt:lpstr>Причины поражения</vt:lpstr>
      <vt:lpstr>Историческое значение движения декабристов</vt:lpstr>
      <vt:lpstr>А.С.Пушкин -декабристам.</vt:lpstr>
      <vt:lpstr>Блиц - турнир по теме:</vt:lpstr>
      <vt:lpstr>Как называлось первое тайное общество, возникшее в 1816г?</vt:lpstr>
      <vt:lpstr>Как назывался устав   «Союза благоденствия»?</vt:lpstr>
      <vt:lpstr>Кто являлся руководителем Южного общества декабристов?</vt:lpstr>
      <vt:lpstr>Как называлась программа Южного общества?</vt:lpstr>
      <vt:lpstr>Кто являлся автором программы  Северного общества?</vt:lpstr>
      <vt:lpstr>Как называлась программа Северного общества?</vt:lpstr>
      <vt:lpstr>Кто был назначен диктатором восстания?</vt:lpstr>
      <vt:lpstr>  Во время восстания декабристов погиб генерал-губернатор Петербурга, герой Отечественной войны 1812 года……..  </vt:lpstr>
      <vt:lpstr> На какой площади произошло выступление декабристов  14 декабря 1825г.?</vt:lpstr>
      <vt:lpstr>Одним из активных участников восстания Черниговского полка был……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Тема: Восстание декабристов  </dc:title>
  <cp:lastModifiedBy>Admin</cp:lastModifiedBy>
  <cp:revision>2</cp:revision>
  <dcterms:modified xsi:type="dcterms:W3CDTF">2019-11-17T16:59:28Z</dcterms:modified>
</cp:coreProperties>
</file>